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19"/>
  </p:notesMasterIdLst>
  <p:sldIdLst>
    <p:sldId id="468" r:id="rId2"/>
    <p:sldId id="455" r:id="rId3"/>
    <p:sldId id="456" r:id="rId4"/>
    <p:sldId id="461" r:id="rId5"/>
    <p:sldId id="462" r:id="rId6"/>
    <p:sldId id="467" r:id="rId7"/>
    <p:sldId id="463" r:id="rId8"/>
    <p:sldId id="460" r:id="rId9"/>
    <p:sldId id="459" r:id="rId10"/>
    <p:sldId id="464" r:id="rId11"/>
    <p:sldId id="465" r:id="rId12"/>
    <p:sldId id="458" r:id="rId13"/>
    <p:sldId id="466" r:id="rId14"/>
    <p:sldId id="457" r:id="rId15"/>
    <p:sldId id="450" r:id="rId16"/>
    <p:sldId id="449" r:id="rId17"/>
    <p:sldId id="448" r:id="rId18"/>
  </p:sldIdLst>
  <p:sldSz cx="9906000" cy="6858000" type="A4"/>
  <p:notesSz cx="7099300" cy="10234613"/>
  <p:embeddedFontLst>
    <p:embeddedFont>
      <p:font typeface="Wingdings 3" panose="05040102010807070707" pitchFamily="18" charset="2"/>
      <p:regular r:id="rId20"/>
    </p:embeddedFont>
    <p:embeddedFont>
      <p:font typeface="ＭＳ Ｐゴシック" panose="020B0600070205080204" pitchFamily="34" charset="-128"/>
      <p:regular r:id="rId21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00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996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16/08/2016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7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9.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Kaufen und verkaufen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1768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8669" y="795542"/>
            <a:ext cx="8695857" cy="294223"/>
          </a:xfrm>
        </p:spPr>
        <p:txBody>
          <a:bodyPr/>
          <a:lstStyle/>
          <a:p>
            <a:r>
              <a:rPr lang="de-DE" dirty="0" smtClean="0"/>
              <a:t>Nettonachfragen - grafisch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1524184" y="1843274"/>
            <a:ext cx="0" cy="37623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547813" y="5605649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2276475" y="3819525"/>
            <a:ext cx="215900" cy="2159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2312988" y="5484813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1476375" y="3868738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1541463" y="2289175"/>
            <a:ext cx="1703387" cy="33258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166905" y="178593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129524" y="3767824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w</a:t>
            </a:r>
            <a:r>
              <a:rPr kumimoji="0" lang="en-US" altLang="de-DE" sz="16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195826" y="5549900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i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sz="1600" b="1" baseline="-25000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1</a:t>
            </a:r>
          </a:p>
        </p:txBody>
      </p:sp>
      <p:sp>
        <p:nvSpPr>
          <p:cNvPr id="17" name="Rechteck 16"/>
          <p:cNvSpPr/>
          <p:nvPr/>
        </p:nvSpPr>
        <p:spPr>
          <a:xfrm>
            <a:off x="5745993" y="55499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H="1">
            <a:off x="1541463" y="3933825"/>
            <a:ext cx="8366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6" name="Line 6"/>
          <p:cNvSpPr>
            <a:spLocks noChangeShapeType="1"/>
          </p:cNvSpPr>
          <p:nvPr/>
        </p:nvSpPr>
        <p:spPr bwMode="auto">
          <a:xfrm>
            <a:off x="2378075" y="3933825"/>
            <a:ext cx="0" cy="160178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4" name="Line 18"/>
          <p:cNvSpPr>
            <a:spLocks noChangeShapeType="1"/>
          </p:cNvSpPr>
          <p:nvPr/>
        </p:nvSpPr>
        <p:spPr bwMode="auto">
          <a:xfrm>
            <a:off x="1946275" y="3082925"/>
            <a:ext cx="0" cy="24669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7" name="Line 19"/>
          <p:cNvSpPr>
            <a:spLocks noChangeShapeType="1"/>
          </p:cNvSpPr>
          <p:nvPr/>
        </p:nvSpPr>
        <p:spPr bwMode="auto">
          <a:xfrm flipH="1">
            <a:off x="1541463" y="3082925"/>
            <a:ext cx="4048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1843088" y="2967038"/>
            <a:ext cx="215900" cy="2159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9" name="Oval 21"/>
          <p:cNvSpPr>
            <a:spLocks noChangeArrowheads="1"/>
          </p:cNvSpPr>
          <p:nvPr/>
        </p:nvSpPr>
        <p:spPr bwMode="auto">
          <a:xfrm>
            <a:off x="1881188" y="5484813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0" name="Oval 20"/>
          <p:cNvSpPr>
            <a:spLocks noChangeArrowheads="1"/>
          </p:cNvSpPr>
          <p:nvPr/>
        </p:nvSpPr>
        <p:spPr bwMode="auto">
          <a:xfrm>
            <a:off x="1476375" y="3017838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051186" y="2913648"/>
            <a:ext cx="4539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</a:t>
            </a:r>
          </a:p>
        </p:txBody>
      </p:sp>
      <p:sp>
        <p:nvSpPr>
          <p:cNvPr id="20" name="Rechteck 19"/>
          <p:cNvSpPr/>
          <p:nvPr/>
        </p:nvSpPr>
        <p:spPr>
          <a:xfrm>
            <a:off x="1719290" y="5549900"/>
            <a:ext cx="4539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</a:t>
            </a:r>
          </a:p>
        </p:txBody>
      </p:sp>
      <p:graphicFrame>
        <p:nvGraphicFramePr>
          <p:cNvPr id="21" name="Objek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1639333"/>
              </p:ext>
            </p:extLst>
          </p:nvPr>
        </p:nvGraphicFramePr>
        <p:xfrm>
          <a:off x="2590486" y="1843274"/>
          <a:ext cx="3342417" cy="281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0" name="Formel" r:id="rId3" imgW="4543313" imgH="400010" progId="Equation.3">
                  <p:embed/>
                </p:oleObj>
              </mc:Choice>
              <mc:Fallback>
                <p:oleObj name="Formel" r:id="rId3" imgW="4543313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486" y="1843274"/>
                        <a:ext cx="3342417" cy="2812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hteck 21"/>
          <p:cNvSpPr/>
          <p:nvPr/>
        </p:nvSpPr>
        <p:spPr>
          <a:xfrm>
            <a:off x="3244850" y="2718548"/>
            <a:ext cx="4953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ZU PREISEN VON (p</a:t>
            </a:r>
            <a:r>
              <a:rPr lang="en-US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p</a:t>
            </a:r>
            <a:r>
              <a:rPr lang="en-US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IST DIE KONSUMENTIN EINE VERKÄUFERIN VON GUT 1 UND EINE KÄUFERIN VON GUT 2.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Arc 17"/>
          <p:cNvSpPr>
            <a:spLocks/>
          </p:cNvSpPr>
          <p:nvPr/>
        </p:nvSpPr>
        <p:spPr bwMode="auto">
          <a:xfrm rot="10800000">
            <a:off x="1798638" y="2309813"/>
            <a:ext cx="2378075" cy="1974850"/>
          </a:xfrm>
          <a:custGeom>
            <a:avLst/>
            <a:gdLst>
              <a:gd name="T0" fmla="*/ 964176648 w 21575"/>
              <a:gd name="T1" fmla="*/ 0 h 21588"/>
              <a:gd name="T2" fmla="*/ 2147483647 w 21575"/>
              <a:gd name="T3" fmla="*/ 2147483647 h 21588"/>
              <a:gd name="T4" fmla="*/ 0 w 21575"/>
              <a:gd name="T5" fmla="*/ 2147483647 h 21588"/>
              <a:gd name="T6" fmla="*/ 0 60000 65536"/>
              <a:gd name="T7" fmla="*/ 0 60000 65536"/>
              <a:gd name="T8" fmla="*/ 0 60000 65536"/>
              <a:gd name="T9" fmla="*/ 0 w 21575"/>
              <a:gd name="T10" fmla="*/ 0 h 21588"/>
              <a:gd name="T11" fmla="*/ 21575 w 21575"/>
              <a:gd name="T12" fmla="*/ 21588 h 2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75" h="21588" fill="none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</a:path>
              <a:path w="21575" h="21588" stroke="0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  <a:lnTo>
                  <a:pt x="0" y="21588"/>
                </a:lnTo>
                <a:lnTo>
                  <a:pt x="719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4" name="Arc 16"/>
          <p:cNvSpPr>
            <a:spLocks/>
          </p:cNvSpPr>
          <p:nvPr/>
        </p:nvSpPr>
        <p:spPr bwMode="auto">
          <a:xfrm rot="10800000">
            <a:off x="1693863" y="2547938"/>
            <a:ext cx="2378075" cy="1974850"/>
          </a:xfrm>
          <a:custGeom>
            <a:avLst/>
            <a:gdLst>
              <a:gd name="T0" fmla="*/ 964176648 w 21575"/>
              <a:gd name="T1" fmla="*/ 0 h 21588"/>
              <a:gd name="T2" fmla="*/ 2147483647 w 21575"/>
              <a:gd name="T3" fmla="*/ 2147483647 h 21588"/>
              <a:gd name="T4" fmla="*/ 0 w 21575"/>
              <a:gd name="T5" fmla="*/ 2147483647 h 21588"/>
              <a:gd name="T6" fmla="*/ 0 60000 65536"/>
              <a:gd name="T7" fmla="*/ 0 60000 65536"/>
              <a:gd name="T8" fmla="*/ 0 60000 65536"/>
              <a:gd name="T9" fmla="*/ 0 w 21575"/>
              <a:gd name="T10" fmla="*/ 0 h 21588"/>
              <a:gd name="T11" fmla="*/ 21575 w 21575"/>
              <a:gd name="T12" fmla="*/ 21588 h 2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75" h="21588" fill="none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</a:path>
              <a:path w="21575" h="21588" stroke="0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  <a:lnTo>
                  <a:pt x="0" y="21588"/>
                </a:lnTo>
                <a:lnTo>
                  <a:pt x="719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5" name="AutoShape 24"/>
          <p:cNvSpPr>
            <a:spLocks noChangeArrowheads="1"/>
          </p:cNvSpPr>
          <p:nvPr/>
        </p:nvSpPr>
        <p:spPr bwMode="auto">
          <a:xfrm>
            <a:off x="661988" y="3089275"/>
            <a:ext cx="233362" cy="838200"/>
          </a:xfrm>
          <a:prstGeom prst="upArrow">
            <a:avLst>
              <a:gd name="adj1" fmla="val 50000"/>
              <a:gd name="adj2" fmla="val 179576"/>
            </a:avLst>
          </a:prstGeom>
          <a:solidFill>
            <a:srgbClr val="EAEAEA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6" name="AutoShape 25"/>
          <p:cNvSpPr>
            <a:spLocks noChangeArrowheads="1"/>
          </p:cNvSpPr>
          <p:nvPr/>
        </p:nvSpPr>
        <p:spPr bwMode="auto">
          <a:xfrm>
            <a:off x="1952625" y="6046788"/>
            <a:ext cx="412750" cy="231775"/>
          </a:xfrm>
          <a:prstGeom prst="leftArrow">
            <a:avLst>
              <a:gd name="adj1" fmla="val 50000"/>
              <a:gd name="adj2" fmla="val 89033"/>
            </a:avLst>
          </a:prstGeom>
          <a:solidFill>
            <a:srgbClr val="EAEAEA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415441"/>
            <a:ext cx="8697417" cy="4785335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688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2765" y="808067"/>
            <a:ext cx="8695857" cy="344327"/>
          </a:xfrm>
        </p:spPr>
        <p:txBody>
          <a:bodyPr/>
          <a:lstStyle/>
          <a:p>
            <a:r>
              <a:rPr lang="de-DE" dirty="0" smtClean="0"/>
              <a:t>Nettonachfragen. </a:t>
            </a:r>
            <a:r>
              <a:rPr lang="de-DE" dirty="0" err="1" smtClean="0"/>
              <a:t>preisänderung</a:t>
            </a:r>
            <a:r>
              <a:rPr lang="de-DE" dirty="0" smtClean="0"/>
              <a:t> </a:t>
            </a:r>
            <a:r>
              <a:rPr lang="de-DE" dirty="0" smtClean="0"/>
              <a:t>- </a:t>
            </a:r>
            <a:r>
              <a:rPr lang="de-DE" dirty="0" smtClean="0"/>
              <a:t>grafisch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1547812" y="1785938"/>
            <a:ext cx="7937" cy="3819711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547813" y="5605649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2276475" y="3819525"/>
            <a:ext cx="215900" cy="2159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2328068" y="5549900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1476375" y="3868738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166905" y="178593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129524" y="3767824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w</a:t>
            </a:r>
            <a:r>
              <a:rPr kumimoji="0" lang="en-US" altLang="de-DE" sz="16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168566" y="5614987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i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sz="1600" b="1" baseline="-25000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1</a:t>
            </a:r>
          </a:p>
        </p:txBody>
      </p:sp>
      <p:sp>
        <p:nvSpPr>
          <p:cNvPr id="17" name="Rechteck 16"/>
          <p:cNvSpPr/>
          <p:nvPr/>
        </p:nvSpPr>
        <p:spPr>
          <a:xfrm>
            <a:off x="5745993" y="55499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H="1">
            <a:off x="1541463" y="3933825"/>
            <a:ext cx="8366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6" name="Line 6"/>
          <p:cNvSpPr>
            <a:spLocks noChangeShapeType="1"/>
          </p:cNvSpPr>
          <p:nvPr/>
        </p:nvSpPr>
        <p:spPr bwMode="auto">
          <a:xfrm>
            <a:off x="2378075" y="3933825"/>
            <a:ext cx="0" cy="160178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3170238" y="2143122"/>
            <a:ext cx="47031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ZU PREISEN VON (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p</a:t>
            </a:r>
            <a:r>
              <a:rPr lang="en-US" altLang="ja-JP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IST DIE KONSUMENTIN EINE VERKÄUFERIN VON GUT 2 UND EINE KÄUFERIN VON GUT 1.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Arc 16"/>
          <p:cNvSpPr>
            <a:spLocks/>
          </p:cNvSpPr>
          <p:nvPr/>
        </p:nvSpPr>
        <p:spPr bwMode="auto">
          <a:xfrm rot="10800000">
            <a:off x="1693863" y="2547938"/>
            <a:ext cx="2378075" cy="1974850"/>
          </a:xfrm>
          <a:custGeom>
            <a:avLst/>
            <a:gdLst>
              <a:gd name="T0" fmla="*/ 964176648 w 21575"/>
              <a:gd name="T1" fmla="*/ 0 h 21588"/>
              <a:gd name="T2" fmla="*/ 2147483647 w 21575"/>
              <a:gd name="T3" fmla="*/ 2147483647 h 21588"/>
              <a:gd name="T4" fmla="*/ 0 w 21575"/>
              <a:gd name="T5" fmla="*/ 2147483647 h 21588"/>
              <a:gd name="T6" fmla="*/ 0 60000 65536"/>
              <a:gd name="T7" fmla="*/ 0 60000 65536"/>
              <a:gd name="T8" fmla="*/ 0 60000 65536"/>
              <a:gd name="T9" fmla="*/ 0 w 21575"/>
              <a:gd name="T10" fmla="*/ 0 h 21588"/>
              <a:gd name="T11" fmla="*/ 21575 w 21575"/>
              <a:gd name="T12" fmla="*/ 21588 h 2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75" h="21588" fill="none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</a:path>
              <a:path w="21575" h="21588" stroke="0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  <a:lnTo>
                  <a:pt x="0" y="21588"/>
                </a:lnTo>
                <a:lnTo>
                  <a:pt x="719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1" name="Line 13"/>
          <p:cNvSpPr>
            <a:spLocks noChangeShapeType="1"/>
          </p:cNvSpPr>
          <p:nvPr/>
        </p:nvSpPr>
        <p:spPr bwMode="auto">
          <a:xfrm>
            <a:off x="1555750" y="3644900"/>
            <a:ext cx="4487863" cy="1558925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2" name="Arc 16"/>
          <p:cNvSpPr>
            <a:spLocks/>
          </p:cNvSpPr>
          <p:nvPr/>
        </p:nvSpPr>
        <p:spPr bwMode="auto">
          <a:xfrm rot="10800000">
            <a:off x="1798638" y="2409825"/>
            <a:ext cx="2378075" cy="1974850"/>
          </a:xfrm>
          <a:custGeom>
            <a:avLst/>
            <a:gdLst>
              <a:gd name="T0" fmla="*/ 964176648 w 21575"/>
              <a:gd name="T1" fmla="*/ 0 h 21588"/>
              <a:gd name="T2" fmla="*/ 2147483647 w 21575"/>
              <a:gd name="T3" fmla="*/ 2147483647 h 21588"/>
              <a:gd name="T4" fmla="*/ 0 w 21575"/>
              <a:gd name="T5" fmla="*/ 2147483647 h 21588"/>
              <a:gd name="T6" fmla="*/ 0 60000 65536"/>
              <a:gd name="T7" fmla="*/ 0 60000 65536"/>
              <a:gd name="T8" fmla="*/ 0 60000 65536"/>
              <a:gd name="T9" fmla="*/ 0 w 21575"/>
              <a:gd name="T10" fmla="*/ 0 h 21588"/>
              <a:gd name="T11" fmla="*/ 21575 w 21575"/>
              <a:gd name="T12" fmla="*/ 21588 h 2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75" h="21588" fill="none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</a:path>
              <a:path w="21575" h="21588" stroke="0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  <a:lnTo>
                  <a:pt x="0" y="21588"/>
                </a:lnTo>
                <a:lnTo>
                  <a:pt x="719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7" name="Oval 27"/>
          <p:cNvSpPr>
            <a:spLocks noChangeArrowheads="1"/>
          </p:cNvSpPr>
          <p:nvPr/>
        </p:nvSpPr>
        <p:spPr bwMode="auto">
          <a:xfrm>
            <a:off x="3170238" y="4121150"/>
            <a:ext cx="215900" cy="2159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8" name="Line 18"/>
          <p:cNvSpPr>
            <a:spLocks noChangeShapeType="1"/>
          </p:cNvSpPr>
          <p:nvPr/>
        </p:nvSpPr>
        <p:spPr bwMode="auto">
          <a:xfrm flipH="1">
            <a:off x="1541463" y="4251325"/>
            <a:ext cx="17462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9" name="Line 17"/>
          <p:cNvSpPr>
            <a:spLocks noChangeShapeType="1"/>
          </p:cNvSpPr>
          <p:nvPr/>
        </p:nvSpPr>
        <p:spPr bwMode="auto">
          <a:xfrm>
            <a:off x="3297836" y="4394325"/>
            <a:ext cx="0" cy="128428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070214" y="4106378"/>
            <a:ext cx="4539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</a:t>
            </a:r>
          </a:p>
        </p:txBody>
      </p:sp>
      <p:sp>
        <p:nvSpPr>
          <p:cNvPr id="9" name="Rechteck 8"/>
          <p:cNvSpPr/>
          <p:nvPr/>
        </p:nvSpPr>
        <p:spPr>
          <a:xfrm>
            <a:off x="3060728" y="5614987"/>
            <a:ext cx="4539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</a:t>
            </a:r>
          </a:p>
        </p:txBody>
      </p:sp>
      <p:sp>
        <p:nvSpPr>
          <p:cNvPr id="40" name="AutoShape 24"/>
          <p:cNvSpPr>
            <a:spLocks noChangeArrowheads="1"/>
          </p:cNvSpPr>
          <p:nvPr/>
        </p:nvSpPr>
        <p:spPr bwMode="auto">
          <a:xfrm>
            <a:off x="2400300" y="6057900"/>
            <a:ext cx="895350" cy="268288"/>
          </a:xfrm>
          <a:prstGeom prst="rightArrow">
            <a:avLst>
              <a:gd name="adj1" fmla="val 50000"/>
              <a:gd name="adj2" fmla="val 166879"/>
            </a:avLst>
          </a:prstGeom>
          <a:solidFill>
            <a:srgbClr val="EAEAEA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41" name="AutoShape 23"/>
          <p:cNvSpPr>
            <a:spLocks noChangeArrowheads="1"/>
          </p:cNvSpPr>
          <p:nvPr/>
        </p:nvSpPr>
        <p:spPr bwMode="auto">
          <a:xfrm>
            <a:off x="701675" y="3954463"/>
            <a:ext cx="252413" cy="304800"/>
          </a:xfrm>
          <a:prstGeom prst="downArrow">
            <a:avLst>
              <a:gd name="adj1" fmla="val 50000"/>
              <a:gd name="adj2" fmla="val 60383"/>
            </a:avLst>
          </a:prstGeom>
          <a:solidFill>
            <a:srgbClr val="EAEAEA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881" y="4367213"/>
            <a:ext cx="3016331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Oval 19"/>
          <p:cNvSpPr>
            <a:spLocks noChangeArrowheads="1"/>
          </p:cNvSpPr>
          <p:nvPr/>
        </p:nvSpPr>
        <p:spPr bwMode="auto">
          <a:xfrm>
            <a:off x="3222625" y="5484813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43" name="Oval 20"/>
          <p:cNvSpPr>
            <a:spLocks noChangeArrowheads="1"/>
          </p:cNvSpPr>
          <p:nvPr/>
        </p:nvSpPr>
        <p:spPr bwMode="auto">
          <a:xfrm>
            <a:off x="1476375" y="4186238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787063" y="1427968"/>
            <a:ext cx="8697417" cy="4898220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976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8364" y="730959"/>
            <a:ext cx="8695857" cy="371331"/>
          </a:xfrm>
        </p:spPr>
        <p:txBody>
          <a:bodyPr/>
          <a:lstStyle/>
          <a:p>
            <a:r>
              <a:rPr lang="de-DE" dirty="0"/>
              <a:t> Nettonachfragen – kein tausch</a:t>
            </a:r>
            <a:br>
              <a:rPr lang="de-DE" dirty="0"/>
            </a:b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47813" y="1785938"/>
            <a:ext cx="0" cy="37623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47813" y="5548313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Arc 14"/>
          <p:cNvSpPr>
            <a:spLocks/>
          </p:cNvSpPr>
          <p:nvPr/>
        </p:nvSpPr>
        <p:spPr bwMode="auto">
          <a:xfrm rot="10800000">
            <a:off x="1798638" y="2309813"/>
            <a:ext cx="2378075" cy="1974850"/>
          </a:xfrm>
          <a:custGeom>
            <a:avLst/>
            <a:gdLst>
              <a:gd name="T0" fmla="*/ 964176648 w 21575"/>
              <a:gd name="T1" fmla="*/ 0 h 21588"/>
              <a:gd name="T2" fmla="*/ 2147483647 w 21575"/>
              <a:gd name="T3" fmla="*/ 2147483647 h 21588"/>
              <a:gd name="T4" fmla="*/ 0 w 21575"/>
              <a:gd name="T5" fmla="*/ 2147483647 h 21588"/>
              <a:gd name="T6" fmla="*/ 0 60000 65536"/>
              <a:gd name="T7" fmla="*/ 0 60000 65536"/>
              <a:gd name="T8" fmla="*/ 0 60000 65536"/>
              <a:gd name="T9" fmla="*/ 0 w 21575"/>
              <a:gd name="T10" fmla="*/ 0 h 21588"/>
              <a:gd name="T11" fmla="*/ 21575 w 21575"/>
              <a:gd name="T12" fmla="*/ 21588 h 2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75" h="21588" fill="none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</a:path>
              <a:path w="21575" h="21588" stroke="0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  <a:lnTo>
                  <a:pt x="0" y="21588"/>
                </a:lnTo>
                <a:lnTo>
                  <a:pt x="719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Arc 13"/>
          <p:cNvSpPr>
            <a:spLocks/>
          </p:cNvSpPr>
          <p:nvPr/>
        </p:nvSpPr>
        <p:spPr bwMode="auto">
          <a:xfrm rot="10800000">
            <a:off x="1693863" y="2547938"/>
            <a:ext cx="2378075" cy="1974850"/>
          </a:xfrm>
          <a:custGeom>
            <a:avLst/>
            <a:gdLst>
              <a:gd name="T0" fmla="*/ 964176648 w 21575"/>
              <a:gd name="T1" fmla="*/ 0 h 21588"/>
              <a:gd name="T2" fmla="*/ 2147483647 w 21575"/>
              <a:gd name="T3" fmla="*/ 2147483647 h 21588"/>
              <a:gd name="T4" fmla="*/ 0 w 21575"/>
              <a:gd name="T5" fmla="*/ 2147483647 h 21588"/>
              <a:gd name="T6" fmla="*/ 0 60000 65536"/>
              <a:gd name="T7" fmla="*/ 0 60000 65536"/>
              <a:gd name="T8" fmla="*/ 0 60000 65536"/>
              <a:gd name="T9" fmla="*/ 0 w 21575"/>
              <a:gd name="T10" fmla="*/ 0 h 21588"/>
              <a:gd name="T11" fmla="*/ 21575 w 21575"/>
              <a:gd name="T12" fmla="*/ 21588 h 2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75" h="21588" fill="none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</a:path>
              <a:path w="21575" h="21588" stroke="0" extrusionOk="0">
                <a:moveTo>
                  <a:pt x="719" y="0"/>
                </a:moveTo>
                <a:cubicBezTo>
                  <a:pt x="11960" y="374"/>
                  <a:pt x="21032" y="9312"/>
                  <a:pt x="21574" y="20547"/>
                </a:cubicBezTo>
                <a:lnTo>
                  <a:pt x="0" y="21588"/>
                </a:lnTo>
                <a:lnTo>
                  <a:pt x="719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1541463" y="3255963"/>
            <a:ext cx="2803525" cy="22939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Oval 19"/>
          <p:cNvSpPr>
            <a:spLocks noChangeArrowheads="1"/>
          </p:cNvSpPr>
          <p:nvPr/>
        </p:nvSpPr>
        <p:spPr bwMode="auto">
          <a:xfrm>
            <a:off x="2276475" y="3819525"/>
            <a:ext cx="215900" cy="2159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1173993" y="178593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745993" y="5601111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 flipH="1">
            <a:off x="1541463" y="3933825"/>
            <a:ext cx="8366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2378075" y="3933825"/>
            <a:ext cx="0" cy="160178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66051" y="3758198"/>
            <a:ext cx="7841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*=</a:t>
            </a:r>
            <a:r>
              <a:rPr lang="en-US" altLang="de-DE" sz="1600" b="1" i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sz="1600" b="1" baseline="-25000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2</a:t>
            </a:r>
          </a:p>
        </p:txBody>
      </p:sp>
      <p:sp>
        <p:nvSpPr>
          <p:cNvPr id="19" name="Oval 10"/>
          <p:cNvSpPr>
            <a:spLocks noChangeArrowheads="1"/>
          </p:cNvSpPr>
          <p:nvPr/>
        </p:nvSpPr>
        <p:spPr bwMode="auto">
          <a:xfrm>
            <a:off x="1476375" y="3868738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0" name="Oval 11"/>
          <p:cNvSpPr>
            <a:spLocks noChangeArrowheads="1"/>
          </p:cNvSpPr>
          <p:nvPr/>
        </p:nvSpPr>
        <p:spPr bwMode="auto">
          <a:xfrm>
            <a:off x="2312988" y="5484813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992330" y="5630104"/>
            <a:ext cx="7841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*=</a:t>
            </a:r>
            <a:r>
              <a:rPr lang="en-US" altLang="de-DE" sz="1600" b="1" i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sz="1600" b="1" baseline="-25000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1</a:t>
            </a:r>
          </a:p>
        </p:txBody>
      </p:sp>
      <p:graphicFrame>
        <p:nvGraphicFramePr>
          <p:cNvPr id="18" name="Objek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4859549"/>
              </p:ext>
            </p:extLst>
          </p:nvPr>
        </p:nvGraphicFramePr>
        <p:xfrm>
          <a:off x="2987675" y="1600199"/>
          <a:ext cx="3514725" cy="306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9" name="Formel" r:id="rId3" imgW="4543313" imgH="400010" progId="Equation.3">
                  <p:embed/>
                </p:oleObj>
              </mc:Choice>
              <mc:Fallback>
                <p:oleObj name="Formel" r:id="rId3" imgW="4543313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1600199"/>
                        <a:ext cx="3514725" cy="3063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hteck 20"/>
          <p:cNvSpPr/>
          <p:nvPr/>
        </p:nvSpPr>
        <p:spPr>
          <a:xfrm>
            <a:off x="3456403" y="2675837"/>
            <a:ext cx="4953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ZU DEN PREISEN (p</a:t>
            </a:r>
            <a:r>
              <a:rPr lang="en-US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p</a:t>
            </a:r>
            <a:r>
              <a:rPr lang="en-US" altLang="ja-JP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KONSUMIERT DIE KONSUMENTIN IHRE ANFANGSAUSSTATTUNG, DIE NETTONACHFRAGEN SIND GLEICH NULL.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Objek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0534927"/>
              </p:ext>
            </p:extLst>
          </p:nvPr>
        </p:nvGraphicFramePr>
        <p:xfrm>
          <a:off x="4344988" y="4734720"/>
          <a:ext cx="3282114" cy="413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0" name="Formel" r:id="rId5" imgW="4095795" imgH="524028" progId="Equation.3">
                  <p:embed/>
                </p:oleObj>
              </mc:Choice>
              <mc:Fallback>
                <p:oleObj name="Formel" r:id="rId5" imgW="4095795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4988" y="4734720"/>
                        <a:ext cx="3282114" cy="4134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465546"/>
            <a:ext cx="8697417" cy="4735230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743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3433" y="682807"/>
            <a:ext cx="8695857" cy="331801"/>
          </a:xfrm>
        </p:spPr>
        <p:txBody>
          <a:bodyPr/>
          <a:lstStyle/>
          <a:p>
            <a:r>
              <a:rPr lang="de-DE" dirty="0" smtClean="0"/>
              <a:t>PREIS-KONSUMKURVE UND NETTONACHFRAGEN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1547813" y="1785938"/>
            <a:ext cx="0" cy="37623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547813" y="5548313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2276475" y="3819525"/>
            <a:ext cx="215900" cy="2159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2312988" y="5484813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1476375" y="3868738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1541463" y="2289175"/>
            <a:ext cx="1703387" cy="32607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166905" y="178593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129524" y="3767824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w</a:t>
            </a:r>
            <a:r>
              <a:rPr kumimoji="0" lang="en-US" altLang="de-DE" sz="16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195826" y="5549900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i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sz="1600" b="1" baseline="-25000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1</a:t>
            </a:r>
          </a:p>
        </p:txBody>
      </p:sp>
      <p:sp>
        <p:nvSpPr>
          <p:cNvPr id="17" name="Rechteck 16"/>
          <p:cNvSpPr/>
          <p:nvPr/>
        </p:nvSpPr>
        <p:spPr>
          <a:xfrm>
            <a:off x="5745993" y="55499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547813" y="3286125"/>
            <a:ext cx="2952750" cy="2262188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H="1">
            <a:off x="1541463" y="3933825"/>
            <a:ext cx="8366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6" name="Line 6"/>
          <p:cNvSpPr>
            <a:spLocks noChangeShapeType="1"/>
          </p:cNvSpPr>
          <p:nvPr/>
        </p:nvSpPr>
        <p:spPr bwMode="auto">
          <a:xfrm>
            <a:off x="2378075" y="3933825"/>
            <a:ext cx="0" cy="160178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1878013" y="2409825"/>
            <a:ext cx="2093912" cy="1860550"/>
          </a:xfrm>
          <a:custGeom>
            <a:avLst/>
            <a:gdLst>
              <a:gd name="T0" fmla="*/ 27720918 w 1319"/>
              <a:gd name="T1" fmla="*/ 0 h 1172"/>
              <a:gd name="T2" fmla="*/ 103325588 w 1319"/>
              <a:gd name="T3" fmla="*/ 1058465625 h 1172"/>
              <a:gd name="T4" fmla="*/ 345260530 w 1319"/>
              <a:gd name="T5" fmla="*/ 1784270625 h 1172"/>
              <a:gd name="T6" fmla="*/ 798888547 w 1319"/>
              <a:gd name="T7" fmla="*/ 2147483647 h 1172"/>
              <a:gd name="T8" fmla="*/ 1494451506 w 1319"/>
              <a:gd name="T9" fmla="*/ 2147483647 h 1172"/>
              <a:gd name="T10" fmla="*/ 2147483647 w 1319"/>
              <a:gd name="T11" fmla="*/ 2147483647 h 1172"/>
              <a:gd name="T12" fmla="*/ 2147483647 w 1319"/>
              <a:gd name="T13" fmla="*/ 2147483647 h 11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19"/>
              <a:gd name="T22" fmla="*/ 0 h 1172"/>
              <a:gd name="T23" fmla="*/ 1319 w 1319"/>
              <a:gd name="T24" fmla="*/ 1172 h 11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19" h="1172">
                <a:moveTo>
                  <a:pt x="11" y="0"/>
                </a:moveTo>
                <a:cubicBezTo>
                  <a:pt x="0" y="130"/>
                  <a:pt x="20" y="302"/>
                  <a:pt x="41" y="420"/>
                </a:cubicBezTo>
                <a:cubicBezTo>
                  <a:pt x="62" y="538"/>
                  <a:pt x="91" y="619"/>
                  <a:pt x="137" y="708"/>
                </a:cubicBezTo>
                <a:cubicBezTo>
                  <a:pt x="183" y="797"/>
                  <a:pt x="241" y="888"/>
                  <a:pt x="317" y="954"/>
                </a:cubicBezTo>
                <a:cubicBezTo>
                  <a:pt x="393" y="1020"/>
                  <a:pt x="498" y="1071"/>
                  <a:pt x="593" y="1104"/>
                </a:cubicBezTo>
                <a:cubicBezTo>
                  <a:pt x="688" y="1137"/>
                  <a:pt x="766" y="1172"/>
                  <a:pt x="887" y="1152"/>
                </a:cubicBezTo>
                <a:cubicBezTo>
                  <a:pt x="1008" y="1132"/>
                  <a:pt x="1186" y="1070"/>
                  <a:pt x="1319" y="984"/>
                </a:cubicBezTo>
              </a:path>
            </a:pathLst>
          </a:custGeom>
          <a:noFill/>
          <a:ln w="76200">
            <a:solidFill>
              <a:srgbClr val="00CC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27" name="Line 19"/>
          <p:cNvSpPr>
            <a:spLocks noChangeShapeType="1"/>
          </p:cNvSpPr>
          <p:nvPr/>
        </p:nvSpPr>
        <p:spPr bwMode="auto">
          <a:xfrm>
            <a:off x="1555750" y="3644900"/>
            <a:ext cx="4487863" cy="1558925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8" name="Oval 16"/>
          <p:cNvSpPr>
            <a:spLocks noChangeArrowheads="1"/>
          </p:cNvSpPr>
          <p:nvPr/>
        </p:nvSpPr>
        <p:spPr bwMode="auto">
          <a:xfrm>
            <a:off x="1843088" y="2967038"/>
            <a:ext cx="215900" cy="2159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9" name="Oval 17"/>
          <p:cNvSpPr>
            <a:spLocks noChangeArrowheads="1"/>
          </p:cNvSpPr>
          <p:nvPr/>
        </p:nvSpPr>
        <p:spPr bwMode="auto">
          <a:xfrm>
            <a:off x="3170238" y="4121150"/>
            <a:ext cx="215900" cy="2159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6494875"/>
              </p:ext>
            </p:extLst>
          </p:nvPr>
        </p:nvGraphicFramePr>
        <p:xfrm>
          <a:off x="2820987" y="1315233"/>
          <a:ext cx="3429501" cy="310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7" name="Formel" r:id="rId3" imgW="4543313" imgH="400010" progId="Equation.3">
                  <p:embed/>
                </p:oleObj>
              </mc:Choice>
              <mc:Fallback>
                <p:oleObj name="Formel" r:id="rId3" imgW="4543313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7" y="1315233"/>
                        <a:ext cx="3429501" cy="3103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hteck 18"/>
          <p:cNvSpPr/>
          <p:nvPr/>
        </p:nvSpPr>
        <p:spPr>
          <a:xfrm>
            <a:off x="2769087" y="1792037"/>
            <a:ext cx="54364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DIE</a:t>
            </a:r>
            <a:r>
              <a:rPr lang="en-US" altLang="de-DE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PREIS-KONSUMKURVE 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UMFASST ALLE NUTZENMAXIMIERENDEN BRUTTONACHFRAGEN. FÜR DIE </a:t>
            </a:r>
            <a:r>
              <a:rPr lang="en-US" alt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DIE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ANFANGSAUSSTATTUNG GETAUSCHT WERDEN KANN.</a:t>
            </a:r>
            <a:r>
              <a:rPr lang="en-US" altLang="de-DE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auto">
          <a:xfrm>
            <a:off x="661988" y="3089275"/>
            <a:ext cx="233362" cy="838200"/>
          </a:xfrm>
          <a:prstGeom prst="upArrow">
            <a:avLst>
              <a:gd name="adj1" fmla="val 50000"/>
              <a:gd name="adj2" fmla="val 179576"/>
            </a:avLst>
          </a:prstGeom>
          <a:solidFill>
            <a:srgbClr val="EAEAEA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2078408" y="2947405"/>
            <a:ext cx="34425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VERKAUFE GUT 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1, 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KAUFE GUT 2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3971925" y="3767824"/>
            <a:ext cx="34388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KAUFE GUT 1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VERKAUFE GUT 2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AutoShape 17"/>
          <p:cNvSpPr>
            <a:spLocks noChangeArrowheads="1"/>
          </p:cNvSpPr>
          <p:nvPr/>
        </p:nvSpPr>
        <p:spPr bwMode="auto">
          <a:xfrm>
            <a:off x="2404749" y="5938045"/>
            <a:ext cx="898525" cy="271462"/>
          </a:xfrm>
          <a:prstGeom prst="rightArrow">
            <a:avLst>
              <a:gd name="adj1" fmla="val 50000"/>
              <a:gd name="adj2" fmla="val 16551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31" name="Inhaltsplatzhalter 30"/>
          <p:cNvSpPr>
            <a:spLocks noGrp="1"/>
          </p:cNvSpPr>
          <p:nvPr>
            <p:ph idx="1"/>
          </p:nvPr>
        </p:nvSpPr>
        <p:spPr>
          <a:xfrm>
            <a:off x="787063" y="1277655"/>
            <a:ext cx="8697417" cy="4923121"/>
          </a:xfrm>
        </p:spPr>
        <p:txBody>
          <a:bodyPr/>
          <a:lstStyle/>
          <a:p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415511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223" y="763242"/>
            <a:ext cx="8695857" cy="331151"/>
          </a:xfrm>
        </p:spPr>
        <p:txBody>
          <a:bodyPr/>
          <a:lstStyle/>
          <a:p>
            <a:r>
              <a:rPr lang="de-DE" dirty="0" smtClean="0"/>
              <a:t>ARBEITSANGEBOT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3157" y="1491122"/>
            <a:ext cx="8697417" cy="4696829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 Arbeiter hat eine Ausstattung von €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aus nicht-Arbeitseinkommen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r stunden, die er für arbeit oder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freizeit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verwenden kann.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Seine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ausstattung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 daher  </a:t>
            </a:r>
            <a:r>
              <a:rPr lang="en-US" altLang="de-DE" sz="1600" b="0" i="1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w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= (R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,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).</a:t>
            </a:r>
            <a:r>
              <a:rPr lang="en-US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Der preis des </a:t>
            </a:r>
            <a:r>
              <a:rPr lang="en-US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konsumguts</a:t>
            </a:r>
            <a:r>
              <a:rPr lang="en-US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ist </a:t>
            </a:r>
            <a:r>
              <a:rPr lang="en-US" altLang="ja-JP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</a:t>
            </a:r>
            <a:r>
              <a:rPr lang="en-US" altLang="ja-JP" sz="1600" b="0" cap="none" baseline="-250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 </a:t>
            </a:r>
            <a:endParaRPr lang="en-US" altLang="de-DE" sz="1600" b="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SEIN LOHNSATZ IST w.</a:t>
            </a:r>
            <a:r>
              <a:rPr lang="en-US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DIE BUDGETBESCHRÄNKUNG DES ARBEITERS LAUTET</a:t>
            </a:r>
          </a:p>
          <a:p>
            <a:endParaRPr lang="de-DE" sz="1600" b="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WOBEI C UND R DIE BRUTTONACHFRAGEN NACH DEM KONSUMGUT BZW. NACH FREIZEIT SIND. DAS ERGIBT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DIE LINKE SEITE DER GLEICHUNG SIND DIE AUSGABEN, DIE RECHTE SEITE IST DER WERT DER AUSSTATTUNG. </a:t>
            </a:r>
          </a:p>
          <a:p>
            <a:endParaRPr lang="de-DE" sz="1600" cap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003" y="1973586"/>
            <a:ext cx="378915" cy="536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823" y="1415817"/>
            <a:ext cx="338137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1879925"/>
              </p:ext>
            </p:extLst>
          </p:nvPr>
        </p:nvGraphicFramePr>
        <p:xfrm>
          <a:off x="2720619" y="4240307"/>
          <a:ext cx="2225842" cy="276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7" name="Formel" r:id="rId4" imgW="3095692" imgH="400010" progId="Equation.3">
                  <p:embed/>
                </p:oleObj>
              </mc:Choice>
              <mc:Fallback>
                <p:oleObj name="Formel" r:id="rId4" imgW="3095692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0619" y="4240307"/>
                        <a:ext cx="2225842" cy="2767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8780856"/>
              </p:ext>
            </p:extLst>
          </p:nvPr>
        </p:nvGraphicFramePr>
        <p:xfrm>
          <a:off x="3911948" y="5247032"/>
          <a:ext cx="22352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8" name="Formel" r:id="rId6" imgW="3114697" imgH="400010" progId="Equation.3">
                  <p:embed/>
                </p:oleObj>
              </mc:Choice>
              <mc:Fallback>
                <p:oleObj name="Formel" r:id="rId6" imgW="3114697" imgH="40001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1948" y="5247032"/>
                        <a:ext cx="22352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661726" y="3916363"/>
            <a:ext cx="87313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2400" dirty="0" smtClean="0">
                <a:solidFill>
                  <a:srgbClr val="000000"/>
                </a:solidFill>
                <a:latin typeface="Symbol" pitchFamily="18" charset="2"/>
              </a:rPr>
              <a:t>¾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463497" y="4784725"/>
            <a:ext cx="45719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2400" dirty="0" smtClean="0">
                <a:solidFill>
                  <a:srgbClr val="000000"/>
                </a:solidFill>
                <a:latin typeface="Symbol" pitchFamily="18" charset="2"/>
              </a:rPr>
              <a:t>¾</a:t>
            </a:r>
          </a:p>
        </p:txBody>
      </p:sp>
    </p:spTree>
    <p:extLst>
      <p:ext uri="{BB962C8B-B14F-4D97-AF65-F5344CB8AC3E}">
        <p14:creationId xmlns:p14="http://schemas.microsoft.com/office/powerpoint/2010/main" val="113750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0801" y="842100"/>
            <a:ext cx="8695857" cy="367246"/>
          </a:xfrm>
        </p:spPr>
        <p:txBody>
          <a:bodyPr/>
          <a:lstStyle/>
          <a:p>
            <a:r>
              <a:rPr lang="de-DE" dirty="0" smtClean="0"/>
              <a:t>Arbeitsangebot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98995" y="6567803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47813" y="1333500"/>
            <a:ext cx="0" cy="37623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47813" y="5095875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 flipH="1" flipV="1">
            <a:off x="1547813" y="2047875"/>
            <a:ext cx="4024312" cy="21193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V="1">
            <a:off x="5572125" y="2571750"/>
            <a:ext cx="0" cy="25241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Arc 21"/>
          <p:cNvSpPr>
            <a:spLocks/>
          </p:cNvSpPr>
          <p:nvPr/>
        </p:nvSpPr>
        <p:spPr bwMode="auto">
          <a:xfrm rot="10800000">
            <a:off x="2260600" y="1597026"/>
            <a:ext cx="2500313" cy="16668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23"/>
          <p:cNvSpPr>
            <a:spLocks noChangeShapeType="1"/>
          </p:cNvSpPr>
          <p:nvPr/>
        </p:nvSpPr>
        <p:spPr bwMode="auto">
          <a:xfrm flipH="1">
            <a:off x="1571625" y="2881313"/>
            <a:ext cx="1547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3119438" y="2881313"/>
            <a:ext cx="0" cy="221456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547813" y="4167188"/>
            <a:ext cx="40243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428750" y="1952625"/>
            <a:ext cx="238125" cy="2381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Oval 24"/>
          <p:cNvSpPr>
            <a:spLocks noChangeArrowheads="1"/>
          </p:cNvSpPr>
          <p:nvPr/>
        </p:nvSpPr>
        <p:spPr bwMode="auto">
          <a:xfrm>
            <a:off x="2976563" y="2714625"/>
            <a:ext cx="309562" cy="3095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5429250" y="4000500"/>
            <a:ext cx="309563" cy="309563"/>
          </a:xfrm>
          <a:prstGeom prst="ellipse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8" name="Oval 9"/>
          <p:cNvSpPr>
            <a:spLocks noChangeArrowheads="1"/>
          </p:cNvSpPr>
          <p:nvPr/>
        </p:nvSpPr>
        <p:spPr bwMode="auto">
          <a:xfrm>
            <a:off x="5453063" y="4976813"/>
            <a:ext cx="238125" cy="2381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9" name="Oval 26"/>
          <p:cNvSpPr>
            <a:spLocks noChangeArrowheads="1"/>
          </p:cNvSpPr>
          <p:nvPr/>
        </p:nvSpPr>
        <p:spPr bwMode="auto">
          <a:xfrm>
            <a:off x="3000375" y="4976813"/>
            <a:ext cx="238125" cy="2381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1428750" y="4048125"/>
            <a:ext cx="238125" cy="2381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1" name="Oval 27"/>
          <p:cNvSpPr>
            <a:spLocks noChangeArrowheads="1"/>
          </p:cNvSpPr>
          <p:nvPr/>
        </p:nvSpPr>
        <p:spPr bwMode="auto">
          <a:xfrm>
            <a:off x="1428750" y="2762250"/>
            <a:ext cx="238125" cy="2381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graphicFrame>
        <p:nvGraphicFramePr>
          <p:cNvPr id="22" name="Inhaltsplatzhalter 2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3153321"/>
              </p:ext>
            </p:extLst>
          </p:nvPr>
        </p:nvGraphicFramePr>
        <p:xfrm>
          <a:off x="560472" y="1788359"/>
          <a:ext cx="868278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" name="Formel" r:id="rId3" imgW="1228882" imgH="895363" progId="Equation.3">
                  <p:embed/>
                </p:oleObj>
              </mc:Choice>
              <mc:Fallback>
                <p:oleObj name="Formel" r:id="rId3" imgW="1228882" imgH="895363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472" y="1788359"/>
                        <a:ext cx="868278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hteck 22"/>
          <p:cNvSpPr/>
          <p:nvPr/>
        </p:nvSpPr>
        <p:spPr>
          <a:xfrm>
            <a:off x="1117089" y="1195304"/>
            <a:ext cx="4307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953742" y="5095875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R</a:t>
            </a:r>
          </a:p>
        </p:txBody>
      </p:sp>
      <p:sp>
        <p:nvSpPr>
          <p:cNvPr id="26" name="Rechteck 25"/>
          <p:cNvSpPr/>
          <p:nvPr/>
        </p:nvSpPr>
        <p:spPr>
          <a:xfrm>
            <a:off x="1009298" y="2715824"/>
            <a:ext cx="4122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C*</a:t>
            </a:r>
          </a:p>
        </p:txBody>
      </p:sp>
      <p:sp>
        <p:nvSpPr>
          <p:cNvPr id="27" name="Rechteck 26"/>
          <p:cNvSpPr/>
          <p:nvPr/>
        </p:nvSpPr>
        <p:spPr>
          <a:xfrm>
            <a:off x="1054182" y="3967824"/>
            <a:ext cx="367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m</a:t>
            </a:r>
          </a:p>
        </p:txBody>
      </p:sp>
      <p:sp>
        <p:nvSpPr>
          <p:cNvPr id="28" name="Rechteck 27"/>
          <p:cNvSpPr/>
          <p:nvPr/>
        </p:nvSpPr>
        <p:spPr>
          <a:xfrm>
            <a:off x="2925198" y="5158700"/>
            <a:ext cx="4122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R*</a:t>
            </a:r>
          </a:p>
        </p:txBody>
      </p:sp>
      <p:graphicFrame>
        <p:nvGraphicFramePr>
          <p:cNvPr id="30" name="Objek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716516"/>
              </p:ext>
            </p:extLst>
          </p:nvPr>
        </p:nvGraphicFramePr>
        <p:xfrm>
          <a:off x="3238500" y="1597025"/>
          <a:ext cx="1965285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2" name="Formel" r:id="rId5" imgW="3181395" imgH="895363" progId="Equation.3">
                  <p:embed/>
                </p:oleObj>
              </mc:Choice>
              <mc:Fallback>
                <p:oleObj name="Formel" r:id="rId5" imgW="3181395" imgH="895363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1597025"/>
                        <a:ext cx="1965285" cy="54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88" name="Rechteck 12287"/>
          <p:cNvSpPr/>
          <p:nvPr/>
        </p:nvSpPr>
        <p:spPr>
          <a:xfrm>
            <a:off x="4914528" y="1025723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b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¾</a:t>
            </a:r>
          </a:p>
        </p:txBody>
      </p:sp>
      <p:sp>
        <p:nvSpPr>
          <p:cNvPr id="12290" name="Rechteck 12289"/>
          <p:cNvSpPr/>
          <p:nvPr/>
        </p:nvSpPr>
        <p:spPr>
          <a:xfrm>
            <a:off x="5417960" y="5214938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R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292" name="Rechteck 12291"/>
          <p:cNvSpPr/>
          <p:nvPr/>
        </p:nvSpPr>
        <p:spPr>
          <a:xfrm>
            <a:off x="5377369" y="5077637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400" b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¾</a:t>
            </a:r>
            <a:endParaRPr lang="de-DE" dirty="0"/>
          </a:p>
        </p:txBody>
      </p:sp>
      <p:sp>
        <p:nvSpPr>
          <p:cNvPr id="12293" name="Rechteck 12292"/>
          <p:cNvSpPr/>
          <p:nvPr/>
        </p:nvSpPr>
        <p:spPr>
          <a:xfrm>
            <a:off x="5584031" y="4032160"/>
            <a:ext cx="1688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AUSSTATTU</a:t>
            </a:r>
            <a:r>
              <a:rPr lang="de-DE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NG</a:t>
            </a:r>
            <a:endParaRPr lang="en-US" altLang="de-DE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4" name="Rechteck 12293"/>
          <p:cNvSpPr/>
          <p:nvPr/>
        </p:nvSpPr>
        <p:spPr>
          <a:xfrm>
            <a:off x="4516981" y="3313283"/>
            <a:ext cx="48628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STEIGUNG</a:t>
            </a:r>
            <a:r>
              <a:rPr lang="en-US" altLang="de-DE" sz="1600" b="1" dirty="0" smtClean="0"/>
              <a:t>  </a:t>
            </a:r>
            <a:r>
              <a:rPr lang="en-US" altLang="de-DE" sz="1600" b="1" dirty="0" smtClean="0">
                <a:latin typeface="+mj-lt"/>
              </a:rPr>
              <a:t>=             ,  </a:t>
            </a:r>
            <a:r>
              <a:rPr lang="de-AT" altLang="de-DE" sz="1600" b="1" dirty="0" smtClean="0">
                <a:latin typeface="+mj-lt"/>
              </a:rPr>
              <a:t>DER </a:t>
            </a:r>
            <a:r>
              <a:rPr lang="en-US" altLang="de-DE" sz="1600" b="1" dirty="0" smtClean="0">
                <a:latin typeface="+mj-lt"/>
              </a:rPr>
              <a:t> </a:t>
            </a:r>
            <a:r>
              <a:rPr lang="en-US" altLang="de-DE" sz="1600" b="1" dirty="0">
                <a:latin typeface="+mj-lt"/>
              </a:rPr>
              <a:t>,</a:t>
            </a:r>
            <a:r>
              <a:rPr lang="de-AT" altLang="de-DE" sz="1600" b="1" dirty="0" smtClean="0">
                <a:latin typeface="+mj-lt"/>
              </a:rPr>
              <a:t>REALLOHN</a:t>
            </a:r>
            <a:r>
              <a:rPr lang="ja-JP" altLang="en-US" sz="1600" b="1" dirty="0" smtClean="0">
                <a:latin typeface="+mj-lt"/>
              </a:rPr>
              <a:t>’</a:t>
            </a:r>
            <a:endParaRPr lang="en-US" altLang="de-DE" sz="1600" b="1" dirty="0">
              <a:latin typeface="+mj-lt"/>
            </a:endParaRPr>
          </a:p>
        </p:txBody>
      </p:sp>
      <p:graphicFrame>
        <p:nvGraphicFramePr>
          <p:cNvPr id="12295" name="Objekt 1229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5157837"/>
              </p:ext>
            </p:extLst>
          </p:nvPr>
        </p:nvGraphicFramePr>
        <p:xfrm>
          <a:off x="5953742" y="3214687"/>
          <a:ext cx="571499" cy="654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3" name="Formel" r:id="rId7" imgW="733313" imgH="895363" progId="Equation.3">
                  <p:embed/>
                </p:oleObj>
              </mc:Choice>
              <mc:Fallback>
                <p:oleObj name="Formel" r:id="rId7" imgW="733313" imgH="895363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742" y="3214687"/>
                        <a:ext cx="571499" cy="6542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7" name="Rechteck 12296"/>
          <p:cNvSpPr/>
          <p:nvPr/>
        </p:nvSpPr>
        <p:spPr>
          <a:xfrm>
            <a:off x="1117089" y="1597025"/>
            <a:ext cx="2605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400" b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¾</a:t>
            </a:r>
            <a:endParaRPr lang="de-DE" dirty="0"/>
          </a:p>
        </p:txBody>
      </p:sp>
      <p:sp>
        <p:nvSpPr>
          <p:cNvPr id="12298" name="Rechteck 12297"/>
          <p:cNvSpPr/>
          <p:nvPr/>
        </p:nvSpPr>
        <p:spPr>
          <a:xfrm>
            <a:off x="1547813" y="5692915"/>
            <a:ext cx="17876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NACHGEFRAGE</a:t>
            </a:r>
            <a:endParaRPr lang="de-DE" altLang="de-DE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FREIZEIT</a:t>
            </a:r>
            <a:endParaRPr lang="en-US" altLang="de-DE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9" name="Rechteck 12298"/>
          <p:cNvSpPr/>
          <p:nvPr/>
        </p:nvSpPr>
        <p:spPr>
          <a:xfrm>
            <a:off x="3440405" y="5800636"/>
            <a:ext cx="2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ARBEITSANGEBOT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Line 31"/>
          <p:cNvSpPr>
            <a:spLocks noChangeShapeType="1"/>
          </p:cNvSpPr>
          <p:nvPr/>
        </p:nvSpPr>
        <p:spPr bwMode="auto">
          <a:xfrm>
            <a:off x="1583532" y="5553492"/>
            <a:ext cx="154781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45" name="Line 30"/>
          <p:cNvSpPr>
            <a:spLocks noChangeShapeType="1"/>
          </p:cNvSpPr>
          <p:nvPr/>
        </p:nvSpPr>
        <p:spPr bwMode="auto">
          <a:xfrm>
            <a:off x="3131343" y="5553492"/>
            <a:ext cx="245268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763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4110" y="465571"/>
            <a:ext cx="8700867" cy="367246"/>
          </a:xfrm>
        </p:spPr>
        <p:txBody>
          <a:bodyPr/>
          <a:lstStyle/>
          <a:p>
            <a:r>
              <a:rPr lang="de-DE" dirty="0" smtClean="0"/>
              <a:t>DIE SLUTSKY-GLEICHUNG NOCH EINMAL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8936" y="1064712"/>
            <a:ext cx="8697417" cy="5384213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URSPRÜNGLICH HATTEN WIR DIE NACHFRAGEÄNDERUNG AUFGRUND EINER PREISÄNDERUNG ALS DIE SUMME AUS DEM REINEN SUBSTITUTIONSEFFEKT UND DEM EINKOMMENSEFFEKT DARGESTELLT.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DABEI GALT, DASS SICH DAS EINKOMMEN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NICHT ÄNDERT; NUN ÄNDERT SICH JEDOCH DAS EINKOMMEN DURCH DIE PREISÄNDERUNG, DA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GEGEBEN IST DURCH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Durch die änderung von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und/oder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gibt  es einen zusätzlichen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einkommenseffekt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der als Ausstattungs-Einkommenseffekt bezeichnet wird.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slutsky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-zerlegung hat nunmehr drei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komponenten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Einen reinen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substitutionseffekt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Einen (gewöhnlichen)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einkommenseffekt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Einen Ausstattungs-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einkommenseffekt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gesamteffekt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gesamtänderung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nachfrage – ist die summe dieser drei effekte.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0060966"/>
              </p:ext>
            </p:extLst>
          </p:nvPr>
        </p:nvGraphicFramePr>
        <p:xfrm>
          <a:off x="2935707" y="2743200"/>
          <a:ext cx="2093494" cy="288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8" name="Formel" r:id="rId3" imgW="2457405" imgH="400010" progId="Equation.3">
                  <p:embed/>
                </p:oleObj>
              </mc:Choice>
              <mc:Fallback>
                <p:oleObj name="Formel" r:id="rId3" imgW="2457405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5707" y="2743200"/>
                        <a:ext cx="2093494" cy="2887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408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4062" y="435360"/>
            <a:ext cx="8695857" cy="355214"/>
          </a:xfrm>
        </p:spPr>
        <p:txBody>
          <a:bodyPr/>
          <a:lstStyle/>
          <a:p>
            <a:r>
              <a:rPr lang="de-DE" dirty="0" smtClean="0"/>
              <a:t>Die </a:t>
            </a:r>
            <a:r>
              <a:rPr lang="de-DE" dirty="0" err="1" smtClean="0"/>
              <a:t>slutsky</a:t>
            </a:r>
            <a:r>
              <a:rPr lang="de-DE" dirty="0" smtClean="0"/>
              <a:t>-zerlegung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47813" y="1333500"/>
            <a:ext cx="0" cy="37623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47813" y="5095875"/>
            <a:ext cx="7072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H="1" flipV="1">
            <a:off x="1547813" y="2047875"/>
            <a:ext cx="2000250" cy="30480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22"/>
          <p:cNvSpPr>
            <a:spLocks noChangeShapeType="1"/>
          </p:cNvSpPr>
          <p:nvPr/>
        </p:nvSpPr>
        <p:spPr bwMode="auto">
          <a:xfrm>
            <a:off x="1547813" y="3762375"/>
            <a:ext cx="4476750" cy="13335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Arc 27"/>
          <p:cNvSpPr>
            <a:spLocks/>
          </p:cNvSpPr>
          <p:nvPr/>
        </p:nvSpPr>
        <p:spPr bwMode="auto">
          <a:xfrm rot="10800000">
            <a:off x="2108200" y="2535238"/>
            <a:ext cx="3314700" cy="2119312"/>
          </a:xfrm>
          <a:custGeom>
            <a:avLst/>
            <a:gdLst>
              <a:gd name="T0" fmla="*/ 0 w 20590"/>
              <a:gd name="T1" fmla="*/ 0 h 21600"/>
              <a:gd name="T2" fmla="*/ 2147483647 w 20590"/>
              <a:gd name="T3" fmla="*/ 2147483647 h 21600"/>
              <a:gd name="T4" fmla="*/ 41725456 w 20590"/>
              <a:gd name="T5" fmla="*/ 2147483647 h 21600"/>
              <a:gd name="T6" fmla="*/ 0 60000 65536"/>
              <a:gd name="T7" fmla="*/ 0 60000 65536"/>
              <a:gd name="T8" fmla="*/ 0 60000 65536"/>
              <a:gd name="T9" fmla="*/ 0 w 20590"/>
              <a:gd name="T10" fmla="*/ 0 h 21600"/>
              <a:gd name="T11" fmla="*/ 20590 w 2059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590" h="21600" fill="none" extrusionOk="0">
                <a:moveTo>
                  <a:pt x="0" y="0"/>
                </a:moveTo>
                <a:cubicBezTo>
                  <a:pt x="3" y="0"/>
                  <a:pt x="6" y="-1"/>
                  <a:pt x="10" y="-1"/>
                </a:cubicBezTo>
                <a:cubicBezTo>
                  <a:pt x="9412" y="-1"/>
                  <a:pt x="17735" y="6082"/>
                  <a:pt x="20590" y="15041"/>
                </a:cubicBezTo>
              </a:path>
              <a:path w="20590" h="21600" stroke="0" extrusionOk="0">
                <a:moveTo>
                  <a:pt x="0" y="0"/>
                </a:moveTo>
                <a:cubicBezTo>
                  <a:pt x="3" y="0"/>
                  <a:pt x="6" y="-1"/>
                  <a:pt x="10" y="-1"/>
                </a:cubicBezTo>
                <a:cubicBezTo>
                  <a:pt x="9412" y="-1"/>
                  <a:pt x="17735" y="6082"/>
                  <a:pt x="20590" y="15041"/>
                </a:cubicBezTo>
                <a:lnTo>
                  <a:pt x="10" y="21600"/>
                </a:ln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Arc 28"/>
          <p:cNvSpPr>
            <a:spLocks/>
          </p:cNvSpPr>
          <p:nvPr/>
        </p:nvSpPr>
        <p:spPr bwMode="auto">
          <a:xfrm rot="10800000">
            <a:off x="1908175" y="2052638"/>
            <a:ext cx="3810000" cy="2498725"/>
          </a:xfrm>
          <a:custGeom>
            <a:avLst/>
            <a:gdLst>
              <a:gd name="T0" fmla="*/ 0 w 21609"/>
              <a:gd name="T1" fmla="*/ 0 h 21600"/>
              <a:gd name="T2" fmla="*/ 2147483647 w 21609"/>
              <a:gd name="T3" fmla="*/ 2147483647 h 21600"/>
              <a:gd name="T4" fmla="*/ 49335348 w 21609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9"/>
              <a:gd name="T10" fmla="*/ 0 h 21600"/>
              <a:gd name="T11" fmla="*/ 21609 w 2160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9" h="21600" fill="none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1927" y="-1"/>
                  <a:pt x="21594" y="9654"/>
                  <a:pt x="21608" y="21573"/>
                </a:cubicBezTo>
              </a:path>
              <a:path w="21609" h="21600" stroke="0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1927" y="-1"/>
                  <a:pt x="21594" y="9654"/>
                  <a:pt x="21608" y="21573"/>
                </a:cubicBezTo>
                <a:lnTo>
                  <a:pt x="9" y="21600"/>
                </a:ln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Arc 29"/>
          <p:cNvSpPr>
            <a:spLocks/>
          </p:cNvSpPr>
          <p:nvPr/>
        </p:nvSpPr>
        <p:spPr bwMode="auto">
          <a:xfrm rot="10800000">
            <a:off x="2474913" y="1438275"/>
            <a:ext cx="3810000" cy="2498725"/>
          </a:xfrm>
          <a:custGeom>
            <a:avLst/>
            <a:gdLst>
              <a:gd name="T0" fmla="*/ 0 w 21609"/>
              <a:gd name="T1" fmla="*/ 0 h 21600"/>
              <a:gd name="T2" fmla="*/ 2147483647 w 21609"/>
              <a:gd name="T3" fmla="*/ 2147483647 h 21600"/>
              <a:gd name="T4" fmla="*/ 49335348 w 21609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9"/>
              <a:gd name="T10" fmla="*/ 0 h 21600"/>
              <a:gd name="T11" fmla="*/ 21609 w 2160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9" h="21600" fill="none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1927" y="-1"/>
                  <a:pt x="21594" y="9654"/>
                  <a:pt x="21608" y="21573"/>
                </a:cubicBezTo>
              </a:path>
              <a:path w="21609" h="21600" stroke="0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1927" y="-1"/>
                  <a:pt x="21594" y="9654"/>
                  <a:pt x="21608" y="21573"/>
                </a:cubicBezTo>
                <a:lnTo>
                  <a:pt x="9" y="21600"/>
                </a:ln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Oval 23"/>
          <p:cNvSpPr>
            <a:spLocks noChangeArrowheads="1"/>
          </p:cNvSpPr>
          <p:nvPr/>
        </p:nvSpPr>
        <p:spPr bwMode="auto">
          <a:xfrm>
            <a:off x="1976438" y="2786063"/>
            <a:ext cx="309562" cy="3095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Oval 25"/>
          <p:cNvSpPr>
            <a:spLocks noChangeArrowheads="1"/>
          </p:cNvSpPr>
          <p:nvPr/>
        </p:nvSpPr>
        <p:spPr bwMode="auto">
          <a:xfrm>
            <a:off x="3667125" y="4286250"/>
            <a:ext cx="309563" cy="309563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>
            <a:off x="1555750" y="2938463"/>
            <a:ext cx="5778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2133600" y="2938463"/>
            <a:ext cx="0" cy="216376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1547813" y="4167188"/>
            <a:ext cx="13811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 flipH="1">
            <a:off x="1584325" y="4467225"/>
            <a:ext cx="2236788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>
            <a:off x="2928938" y="4191000"/>
            <a:ext cx="0" cy="9048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>
            <a:off x="3821113" y="4467225"/>
            <a:ext cx="0" cy="64928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3051676" y="943855"/>
            <a:ext cx="474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DIE URSPRÜNGLICHEN PREISE SIND (</a:t>
            </a:r>
            <a:r>
              <a:rPr lang="en-US" altLang="de-DE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de-DE" sz="1600" b="1" baseline="-25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ja-JP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600" b="1" baseline="-25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b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PREISE ÄNDERN SICH NUN ZU (p</a:t>
            </a:r>
            <a:r>
              <a:rPr lang="en-US" altLang="ja-JP" sz="1600" b="1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US" altLang="ja-JP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</a:t>
            </a:r>
            <a:r>
              <a:rPr lang="en-US" altLang="ja-JP" sz="1600" b="1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altLang="de-DE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5210492" y="1566086"/>
            <a:ext cx="41790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WIE KÖNNEN WIR DIE ÄNDERUNG VON (x</a:t>
            </a:r>
            <a:r>
              <a:rPr lang="en-US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x</a:t>
            </a:r>
            <a:r>
              <a:rPr lang="en-US" altLang="ja-JP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ZU (x</a:t>
            </a:r>
            <a:r>
              <a:rPr lang="en-US" altLang="ja-JP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x</a:t>
            </a:r>
            <a:r>
              <a:rPr lang="en-US" altLang="ja-JP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ERKLÄREN?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1147473" y="1374942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</a:p>
        </p:txBody>
      </p:sp>
      <p:sp>
        <p:nvSpPr>
          <p:cNvPr id="26" name="Rechteck 25"/>
          <p:cNvSpPr/>
          <p:nvPr/>
        </p:nvSpPr>
        <p:spPr>
          <a:xfrm>
            <a:off x="8246305" y="5116513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1118619" y="2757071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1121906" y="3997911"/>
            <a:ext cx="4010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i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</a:p>
        </p:txBody>
      </p:sp>
      <p:sp>
        <p:nvSpPr>
          <p:cNvPr id="30" name="Oval 24"/>
          <p:cNvSpPr>
            <a:spLocks noChangeArrowheads="1"/>
          </p:cNvSpPr>
          <p:nvPr/>
        </p:nvSpPr>
        <p:spPr bwMode="auto">
          <a:xfrm>
            <a:off x="2762250" y="4024313"/>
            <a:ext cx="309563" cy="309562"/>
          </a:xfrm>
          <a:prstGeom prst="ellipse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1107913" y="4297948"/>
            <a:ext cx="4764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”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1917836" y="5116513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336" name="Rechteck 14335"/>
          <p:cNvSpPr/>
          <p:nvPr/>
        </p:nvSpPr>
        <p:spPr>
          <a:xfrm>
            <a:off x="2716495" y="5120022"/>
            <a:ext cx="4010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w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337" name="Rechteck 14336"/>
          <p:cNvSpPr/>
          <p:nvPr/>
        </p:nvSpPr>
        <p:spPr>
          <a:xfrm>
            <a:off x="3613610" y="5139657"/>
            <a:ext cx="4764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”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35" name="AutoShape 26"/>
          <p:cNvSpPr>
            <a:spLocks noChangeArrowheads="1"/>
          </p:cNvSpPr>
          <p:nvPr/>
        </p:nvSpPr>
        <p:spPr bwMode="auto">
          <a:xfrm>
            <a:off x="2139950" y="5762625"/>
            <a:ext cx="1674813" cy="319088"/>
          </a:xfrm>
          <a:prstGeom prst="rightArrow">
            <a:avLst>
              <a:gd name="adj1" fmla="val 50000"/>
              <a:gd name="adj2" fmla="val 26246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36" name="AutoShape 27"/>
          <p:cNvSpPr>
            <a:spLocks noChangeArrowheads="1"/>
          </p:cNvSpPr>
          <p:nvPr/>
        </p:nvSpPr>
        <p:spPr bwMode="auto">
          <a:xfrm>
            <a:off x="730250" y="2910959"/>
            <a:ext cx="276225" cy="1501775"/>
          </a:xfrm>
          <a:prstGeom prst="downArrow">
            <a:avLst>
              <a:gd name="adj1" fmla="val 50000"/>
              <a:gd name="adj2" fmla="val 27186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37" name="Line 36"/>
          <p:cNvSpPr>
            <a:spLocks noChangeShapeType="1"/>
          </p:cNvSpPr>
          <p:nvPr/>
        </p:nvSpPr>
        <p:spPr bwMode="auto">
          <a:xfrm>
            <a:off x="2306638" y="3013075"/>
            <a:ext cx="2120900" cy="631825"/>
          </a:xfrm>
          <a:prstGeom prst="line">
            <a:avLst/>
          </a:prstGeom>
          <a:noFill/>
          <a:ln w="76200">
            <a:solidFill>
              <a:srgbClr val="5F5F5F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8" name="Oval 19"/>
          <p:cNvSpPr>
            <a:spLocks noChangeArrowheads="1"/>
          </p:cNvSpPr>
          <p:nvPr/>
        </p:nvSpPr>
        <p:spPr bwMode="auto">
          <a:xfrm>
            <a:off x="4379912" y="3490119"/>
            <a:ext cx="309563" cy="309562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9" name="Line 16"/>
          <p:cNvSpPr>
            <a:spLocks noChangeShapeType="1"/>
          </p:cNvSpPr>
          <p:nvPr/>
        </p:nvSpPr>
        <p:spPr bwMode="auto">
          <a:xfrm>
            <a:off x="1547813" y="2071688"/>
            <a:ext cx="6334125" cy="1887537"/>
          </a:xfrm>
          <a:prstGeom prst="line">
            <a:avLst/>
          </a:prstGeom>
          <a:noFill/>
          <a:ln w="25400">
            <a:solidFill>
              <a:srgbClr val="00CC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40" name="Arc 30"/>
          <p:cNvSpPr>
            <a:spLocks/>
          </p:cNvSpPr>
          <p:nvPr/>
        </p:nvSpPr>
        <p:spPr bwMode="auto">
          <a:xfrm rot="10800000">
            <a:off x="4217988" y="904875"/>
            <a:ext cx="2693987" cy="2498725"/>
          </a:xfrm>
          <a:custGeom>
            <a:avLst/>
            <a:gdLst>
              <a:gd name="T0" fmla="*/ 0 w 15281"/>
              <a:gd name="T1" fmla="*/ 0 h 21600"/>
              <a:gd name="T2" fmla="*/ 2147483647 w 15281"/>
              <a:gd name="T3" fmla="*/ 2147483647 h 21600"/>
              <a:gd name="T4" fmla="*/ 49324767 w 15281"/>
              <a:gd name="T5" fmla="*/ 2147483647 h 21600"/>
              <a:gd name="T6" fmla="*/ 0 60000 65536"/>
              <a:gd name="T7" fmla="*/ 0 60000 65536"/>
              <a:gd name="T8" fmla="*/ 0 60000 65536"/>
              <a:gd name="T9" fmla="*/ 0 w 15281"/>
              <a:gd name="T10" fmla="*/ 0 h 21600"/>
              <a:gd name="T11" fmla="*/ 15281 w 1528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81" h="21600" fill="none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5736" y="-1"/>
                  <a:pt x="11230" y="2275"/>
                  <a:pt x="15281" y="6324"/>
                </a:cubicBezTo>
              </a:path>
              <a:path w="15281" h="21600" stroke="0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5736" y="-1"/>
                  <a:pt x="11230" y="2275"/>
                  <a:pt x="15281" y="6324"/>
                </a:cubicBezTo>
                <a:lnTo>
                  <a:pt x="9" y="21600"/>
                </a:ln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 flipV="1">
            <a:off x="4679950" y="3266864"/>
            <a:ext cx="461273" cy="305009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42" name="Oval 31"/>
          <p:cNvSpPr>
            <a:spLocks noChangeArrowheads="1"/>
          </p:cNvSpPr>
          <p:nvPr/>
        </p:nvSpPr>
        <p:spPr bwMode="auto">
          <a:xfrm>
            <a:off x="5095875" y="3000375"/>
            <a:ext cx="309563" cy="309563"/>
          </a:xfrm>
          <a:prstGeom prst="ellipse">
            <a:avLst/>
          </a:prstGeom>
          <a:solidFill>
            <a:srgbClr val="00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43" name="Arc 38"/>
          <p:cNvSpPr>
            <a:spLocks/>
          </p:cNvSpPr>
          <p:nvPr/>
        </p:nvSpPr>
        <p:spPr bwMode="auto">
          <a:xfrm>
            <a:off x="3994150" y="3313113"/>
            <a:ext cx="1371600" cy="11255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76200" cap="rnd">
            <a:solidFill>
              <a:srgbClr val="FF33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339" name="Rechteck 14338"/>
          <p:cNvSpPr/>
          <p:nvPr/>
        </p:nvSpPr>
        <p:spPr>
          <a:xfrm>
            <a:off x="4359588" y="2168640"/>
            <a:ext cx="34596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REINER SUBSTITUTIONSEFFEKT</a:t>
            </a:r>
            <a:endParaRPr lang="en-US" altLang="de-DE" sz="1600" b="1" dirty="0">
              <a:solidFill>
                <a:schemeClr val="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Rechteck 14339"/>
          <p:cNvSpPr/>
          <p:nvPr/>
        </p:nvSpPr>
        <p:spPr>
          <a:xfrm>
            <a:off x="5624689" y="2603182"/>
            <a:ext cx="41569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GEWÖHNLICHER EINKOMMENSEFFEKT</a:t>
            </a:r>
            <a:endParaRPr lang="en-US" altLang="de-DE" sz="1600" b="1" dirty="0">
              <a:solidFill>
                <a:srgbClr val="00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1" name="Rechteck 14340"/>
          <p:cNvSpPr/>
          <p:nvPr/>
        </p:nvSpPr>
        <p:spPr>
          <a:xfrm>
            <a:off x="5619988" y="4622592"/>
            <a:ext cx="41119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AUSSTATTUNGS-EINKOMMENSEFFEKT</a:t>
            </a:r>
            <a:endParaRPr lang="en-US" altLang="de-DE" sz="1600" b="1" dirty="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val 23"/>
          <p:cNvSpPr>
            <a:spLocks noChangeArrowheads="1"/>
          </p:cNvSpPr>
          <p:nvPr/>
        </p:nvSpPr>
        <p:spPr bwMode="auto">
          <a:xfrm>
            <a:off x="3117567" y="2166269"/>
            <a:ext cx="309562" cy="309563"/>
          </a:xfrm>
          <a:prstGeom prst="ellipse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de-DE" altLang="de-DE" sz="2400" b="0">
              <a:latin typeface="Symbol" pitchFamily="18" charset="2"/>
            </a:endParaRPr>
          </a:p>
        </p:txBody>
      </p:sp>
      <p:sp>
        <p:nvSpPr>
          <p:cNvPr id="14342" name="Rechteck 14341"/>
          <p:cNvSpPr/>
          <p:nvPr/>
        </p:nvSpPr>
        <p:spPr>
          <a:xfrm>
            <a:off x="3477321" y="2120923"/>
            <a:ext cx="412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dirty="0">
                <a:solidFill>
                  <a:schemeClr val="hlink"/>
                </a:solidFill>
                <a:latin typeface="Symbol" pitchFamily="18" charset="2"/>
              </a:rPr>
              <a:t>Þ</a:t>
            </a:r>
            <a:endParaRPr lang="de-DE" dirty="0"/>
          </a:p>
        </p:txBody>
      </p:sp>
      <p:sp>
        <p:nvSpPr>
          <p:cNvPr id="50" name="Oval 25"/>
          <p:cNvSpPr>
            <a:spLocks noChangeArrowheads="1"/>
          </p:cNvSpPr>
          <p:nvPr/>
        </p:nvSpPr>
        <p:spPr bwMode="auto">
          <a:xfrm>
            <a:off x="3935241" y="2177682"/>
            <a:ext cx="309562" cy="309562"/>
          </a:xfrm>
          <a:prstGeom prst="ellipse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51" name="Oval 25"/>
          <p:cNvSpPr>
            <a:spLocks noChangeArrowheads="1"/>
          </p:cNvSpPr>
          <p:nvPr/>
        </p:nvSpPr>
        <p:spPr bwMode="auto">
          <a:xfrm>
            <a:off x="4679950" y="2618131"/>
            <a:ext cx="309562" cy="309562"/>
          </a:xfrm>
          <a:prstGeom prst="ellipse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14343" name="Rechteck 14342"/>
          <p:cNvSpPr/>
          <p:nvPr/>
        </p:nvSpPr>
        <p:spPr>
          <a:xfrm>
            <a:off x="4962941" y="2572405"/>
            <a:ext cx="412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dirty="0">
                <a:solidFill>
                  <a:srgbClr val="00CC00"/>
                </a:solidFill>
                <a:latin typeface="Symbol" pitchFamily="18" charset="2"/>
              </a:rPr>
              <a:t>Þ</a:t>
            </a:r>
            <a:endParaRPr lang="de-DE" dirty="0"/>
          </a:p>
        </p:txBody>
      </p:sp>
      <p:sp>
        <p:nvSpPr>
          <p:cNvPr id="53" name="Oval 29"/>
          <p:cNvSpPr>
            <a:spLocks noChangeArrowheads="1"/>
          </p:cNvSpPr>
          <p:nvPr/>
        </p:nvSpPr>
        <p:spPr bwMode="auto">
          <a:xfrm>
            <a:off x="5365750" y="2621356"/>
            <a:ext cx="309562" cy="309563"/>
          </a:xfrm>
          <a:prstGeom prst="ellipse">
            <a:avLst/>
          </a:prstGeom>
          <a:solidFill>
            <a:srgbClr val="00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54" name="Oval 29"/>
          <p:cNvSpPr>
            <a:spLocks noChangeArrowheads="1"/>
          </p:cNvSpPr>
          <p:nvPr/>
        </p:nvSpPr>
        <p:spPr bwMode="auto">
          <a:xfrm>
            <a:off x="5869782" y="4274343"/>
            <a:ext cx="309562" cy="309563"/>
          </a:xfrm>
          <a:prstGeom prst="ellipse">
            <a:avLst/>
          </a:prstGeom>
          <a:solidFill>
            <a:srgbClr val="00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14345" name="Rechteck 14344"/>
          <p:cNvSpPr/>
          <p:nvPr/>
        </p:nvSpPr>
        <p:spPr>
          <a:xfrm>
            <a:off x="6254698" y="4244458"/>
            <a:ext cx="412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dirty="0">
                <a:solidFill>
                  <a:srgbClr val="FF3300"/>
                </a:solidFill>
                <a:latin typeface="Symbol" pitchFamily="18" charset="2"/>
              </a:rPr>
              <a:t>Þ</a:t>
            </a:r>
            <a:endParaRPr lang="de-DE" dirty="0"/>
          </a:p>
        </p:txBody>
      </p:sp>
      <p:sp>
        <p:nvSpPr>
          <p:cNvPr id="57" name="Oval 35"/>
          <p:cNvSpPr>
            <a:spLocks noChangeArrowheads="1"/>
          </p:cNvSpPr>
          <p:nvPr/>
        </p:nvSpPr>
        <p:spPr bwMode="auto">
          <a:xfrm>
            <a:off x="6666990" y="4274343"/>
            <a:ext cx="309562" cy="309563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58" name="Line 15"/>
          <p:cNvSpPr>
            <a:spLocks noChangeShapeType="1"/>
          </p:cNvSpPr>
          <p:nvPr/>
        </p:nvSpPr>
        <p:spPr bwMode="auto">
          <a:xfrm>
            <a:off x="1547814" y="2786063"/>
            <a:ext cx="6068176" cy="1797843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904875"/>
            <a:ext cx="8807874" cy="5295901"/>
          </a:xfrm>
        </p:spPr>
        <p:txBody>
          <a:bodyPr/>
          <a:lstStyle/>
          <a:p>
            <a:r>
              <a:rPr lang="de-DE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544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485" y="1184499"/>
            <a:ext cx="8695857" cy="392935"/>
          </a:xfrm>
        </p:spPr>
        <p:txBody>
          <a:bodyPr/>
          <a:lstStyle/>
          <a:p>
            <a:r>
              <a:rPr lang="de-DE" dirty="0" smtClean="0"/>
              <a:t>Kaufen und verkaufen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791222"/>
            <a:ext cx="8697417" cy="440955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Mit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gütern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Handeln bedeutet tausch – wenn etwas gekauft wird, so muss gleichzeitig etwas verkauft werden.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Was wird gekauft, was wird verkauft?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Wer wird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käufer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wer wird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verkäufer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entstehen einkommen und welcher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zusammenhang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besteht zwischen einkommen und dem preis von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gütern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 diesem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kapitel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werden diese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elemente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zusammengefügt, um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preisänderungen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ihre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auswirkungen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auf die nachfrage besser erklären zu können.</a:t>
            </a: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991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1437" y="1212641"/>
            <a:ext cx="8695857" cy="497205"/>
          </a:xfrm>
        </p:spPr>
        <p:txBody>
          <a:bodyPr/>
          <a:lstStyle/>
          <a:p>
            <a:r>
              <a:rPr lang="de-DE" dirty="0" smtClean="0"/>
              <a:t>anfangsausstattung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4" y="1691014"/>
            <a:ext cx="8697417" cy="45216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güter, die eine konsumentin ursprünglich besitzt, bezeichnen wir als ihre anfangsausstattung, sie wird mit dem vektor          bezeichnet.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Bedeutet, dass die anfangsausstattung der konsumentin aus 10 einheiten des gutes 1 und 2 einheiten des gutes 2 besteht? 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Für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1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= 2 and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= 3 ist der wert dieser ausstattung </a:t>
            </a:r>
          </a:p>
          <a:p>
            <a:pPr>
              <a:lnSpc>
                <a:spcPct val="150000"/>
              </a:lnSpc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Diese ausstattung kann für jedes beliebige konsumbündel getauscht werden, das nicht mehr als den wert Der ausstattung kostet.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4768547"/>
              </p:ext>
            </p:extLst>
          </p:nvPr>
        </p:nvGraphicFramePr>
        <p:xfrm>
          <a:off x="7608518" y="2104372"/>
          <a:ext cx="331520" cy="2755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" name="Formel" r:id="rId3" imgW="285795" imgH="219002" progId="Equation.3">
                  <p:embed/>
                </p:oleObj>
              </mc:Choice>
              <mc:Fallback>
                <p:oleObj name="Formel" r:id="rId3" imgW="285795" imgH="219002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8518" y="2104372"/>
                        <a:ext cx="331520" cy="2755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6137579"/>
              </p:ext>
            </p:extLst>
          </p:nvPr>
        </p:nvGraphicFramePr>
        <p:xfrm>
          <a:off x="2554649" y="2379945"/>
          <a:ext cx="34353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6" name="Formel" r:id="rId5" imgW="3210082" imgH="400010" progId="Equation.3">
                  <p:embed/>
                </p:oleObj>
              </mc:Choice>
              <mc:Fallback>
                <p:oleObj name="Formel" r:id="rId5" imgW="3210082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4649" y="2379945"/>
                        <a:ext cx="343535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374005"/>
              </p:ext>
            </p:extLst>
          </p:nvPr>
        </p:nvGraphicFramePr>
        <p:xfrm>
          <a:off x="2378469" y="4283598"/>
          <a:ext cx="4127501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7" name="Formel" r:id="rId7" imgW="4972184" imgH="400010" progId="Equation.3">
                  <p:embed/>
                </p:oleObj>
              </mc:Choice>
              <mc:Fallback>
                <p:oleObj name="Formel" r:id="rId7" imgW="4972184" imgH="40001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8469" y="4283598"/>
                        <a:ext cx="4127501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049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713" y="808068"/>
            <a:ext cx="8695857" cy="369379"/>
          </a:xfrm>
        </p:spPr>
        <p:txBody>
          <a:bodyPr/>
          <a:lstStyle/>
          <a:p>
            <a:r>
              <a:rPr lang="de-DE" dirty="0" err="1" smtClean="0"/>
              <a:t>budgetbeschränkung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1547813" y="1785938"/>
            <a:ext cx="0" cy="37623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547813" y="5548313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1549400" y="2324100"/>
            <a:ext cx="1676400" cy="3225800"/>
          </a:xfrm>
          <a:prstGeom prst="rtTriangle">
            <a:avLst/>
          </a:prstGeom>
          <a:solidFill>
            <a:srgbClr val="000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2276475" y="3819525"/>
            <a:ext cx="215900" cy="2159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2312988" y="5484813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1476375" y="3868738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1541463" y="2289175"/>
            <a:ext cx="1703387" cy="32607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166905" y="178593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081715" y="3767824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w</a:t>
            </a:r>
            <a:r>
              <a:rPr kumimoji="0" lang="en-US" altLang="de-DE" sz="16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195826" y="5549900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i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sz="1600" b="1" baseline="-25000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1</a:t>
            </a:r>
          </a:p>
        </p:txBody>
      </p:sp>
      <p:sp>
        <p:nvSpPr>
          <p:cNvPr id="17" name="Rechteck 16"/>
          <p:cNvSpPr/>
          <p:nvPr/>
        </p:nvSpPr>
        <p:spPr>
          <a:xfrm>
            <a:off x="5745993" y="55499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</a:p>
        </p:txBody>
      </p:sp>
      <p:graphicFrame>
        <p:nvGraphicFramePr>
          <p:cNvPr id="18" name="Objek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7777003"/>
              </p:ext>
            </p:extLst>
          </p:nvPr>
        </p:nvGraphicFramePr>
        <p:xfrm>
          <a:off x="1888177" y="2458151"/>
          <a:ext cx="3004458" cy="285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" name="Formel" r:id="rId3" imgW="4086113" imgH="400010" progId="Equation.3">
                  <p:embed/>
                </p:oleObj>
              </mc:Choice>
              <mc:Fallback>
                <p:oleObj name="Formel" r:id="rId3" imgW="4086113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8177" y="2458151"/>
                        <a:ext cx="3004458" cy="2850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1938193"/>
              </p:ext>
            </p:extLst>
          </p:nvPr>
        </p:nvGraphicFramePr>
        <p:xfrm>
          <a:off x="3244850" y="4129546"/>
          <a:ext cx="4545363" cy="707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" name="Formel" r:id="rId5" imgW="5667487" imgH="1057375" progId="Equation.3">
                  <p:embed/>
                </p:oleObj>
              </mc:Choice>
              <mc:Fallback>
                <p:oleObj name="Formel" r:id="rId5" imgW="5667487" imgH="1057375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850" y="4129546"/>
                        <a:ext cx="4545363" cy="707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hteck 19"/>
          <p:cNvSpPr/>
          <p:nvPr/>
        </p:nvSpPr>
        <p:spPr>
          <a:xfrm>
            <a:off x="3149600" y="3767824"/>
            <a:ext cx="18004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BUDGETMENGE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H="1">
            <a:off x="2082800" y="4035425"/>
            <a:ext cx="1066800" cy="447675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 flipH="1">
            <a:off x="1541463" y="3933825"/>
            <a:ext cx="8366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2378075" y="3933825"/>
            <a:ext cx="0" cy="160178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511809"/>
            <a:ext cx="8697417" cy="468896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818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5187" y="595125"/>
            <a:ext cx="8695857" cy="343659"/>
          </a:xfrm>
        </p:spPr>
        <p:txBody>
          <a:bodyPr/>
          <a:lstStyle/>
          <a:p>
            <a:r>
              <a:rPr lang="de-DE" dirty="0" smtClean="0"/>
              <a:t>Budgetbeschränkung – preisänderung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1547813" y="1785938"/>
            <a:ext cx="0" cy="37623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547813" y="5548313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2276475" y="3819525"/>
            <a:ext cx="215900" cy="2159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2312988" y="5484813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1476375" y="3868738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1541463" y="2289175"/>
            <a:ext cx="1703387" cy="32607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59" y="7145987"/>
            <a:ext cx="688908" cy="743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hteck 13"/>
          <p:cNvSpPr/>
          <p:nvPr/>
        </p:nvSpPr>
        <p:spPr>
          <a:xfrm>
            <a:off x="1166905" y="178593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129524" y="3767824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w</a:t>
            </a:r>
            <a:r>
              <a:rPr kumimoji="0" lang="en-US" altLang="de-DE" sz="16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195826" y="5549900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i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sz="1600" b="1" baseline="-25000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1</a:t>
            </a:r>
          </a:p>
        </p:txBody>
      </p:sp>
      <p:sp>
        <p:nvSpPr>
          <p:cNvPr id="17" name="Rechteck 16"/>
          <p:cNvSpPr/>
          <p:nvPr/>
        </p:nvSpPr>
        <p:spPr>
          <a:xfrm>
            <a:off x="5745993" y="55499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</a:p>
        </p:txBody>
      </p:sp>
      <p:graphicFrame>
        <p:nvGraphicFramePr>
          <p:cNvPr id="18" name="Objek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0150664"/>
              </p:ext>
            </p:extLst>
          </p:nvPr>
        </p:nvGraphicFramePr>
        <p:xfrm>
          <a:off x="1888177" y="2458151"/>
          <a:ext cx="3004458" cy="285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Formel" r:id="rId4" imgW="4086113" imgH="400010" progId="Equation.3">
                  <p:embed/>
                </p:oleObj>
              </mc:Choice>
              <mc:Fallback>
                <p:oleObj name="Formel" r:id="rId4" imgW="4086113" imgH="40001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8177" y="2458151"/>
                        <a:ext cx="3004458" cy="2850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hteck 19"/>
          <p:cNvSpPr/>
          <p:nvPr/>
        </p:nvSpPr>
        <p:spPr>
          <a:xfrm>
            <a:off x="3149600" y="3767824"/>
            <a:ext cx="18004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BUDGETMENGE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H="1">
            <a:off x="2082800" y="4035425"/>
            <a:ext cx="1066800" cy="447675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1" name="AutoShape 15"/>
          <p:cNvSpPr>
            <a:spLocks noChangeArrowheads="1"/>
          </p:cNvSpPr>
          <p:nvPr/>
        </p:nvSpPr>
        <p:spPr bwMode="auto">
          <a:xfrm>
            <a:off x="1549400" y="3302000"/>
            <a:ext cx="2946400" cy="2247900"/>
          </a:xfrm>
          <a:prstGeom prst="rtTriangle">
            <a:avLst/>
          </a:prstGeom>
          <a:solidFill>
            <a:srgbClr val="5F5F5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550" y="4623416"/>
            <a:ext cx="3016333" cy="336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013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3347" y="691884"/>
            <a:ext cx="8695857" cy="497205"/>
          </a:xfrm>
        </p:spPr>
        <p:txBody>
          <a:bodyPr/>
          <a:lstStyle/>
          <a:p>
            <a:r>
              <a:rPr lang="de-DE" dirty="0" smtClean="0"/>
              <a:t>änderung der anfangsausstattung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1540725" y="1060174"/>
            <a:ext cx="7088" cy="448814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547813" y="5548313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1541463" y="2289175"/>
            <a:ext cx="1703387" cy="32607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59" y="7145987"/>
            <a:ext cx="688908" cy="743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hteck 13"/>
          <p:cNvSpPr/>
          <p:nvPr/>
        </p:nvSpPr>
        <p:spPr>
          <a:xfrm>
            <a:off x="1113347" y="1166671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5745993" y="55499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547813" y="3352324"/>
            <a:ext cx="1042673" cy="2197575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209189" y="1803334"/>
            <a:ext cx="22942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BUDGETGERADEN</a:t>
            </a:r>
            <a:r>
              <a:rPr lang="en-US" altLang="de-DE" sz="1600" b="1" dirty="0" smtClean="0"/>
              <a:t>.</a:t>
            </a:r>
            <a:endParaRPr lang="en-US" altLang="de-DE" sz="1600" b="1" dirty="0"/>
          </a:p>
        </p:txBody>
      </p:sp>
      <p:sp>
        <p:nvSpPr>
          <p:cNvPr id="9" name="Rechteck 8"/>
          <p:cNvSpPr/>
          <p:nvPr/>
        </p:nvSpPr>
        <p:spPr>
          <a:xfrm>
            <a:off x="3688808" y="2648323"/>
            <a:ext cx="4076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DER WERT DER AUSSTATTUNG FÄLLT,                      	 BZW. STEIGT                  .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6984">
            <a:off x="1738600" y="1209240"/>
            <a:ext cx="2011115" cy="439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684" y="2941500"/>
            <a:ext cx="2190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220" y="4948031"/>
            <a:ext cx="146050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hteck 26"/>
          <p:cNvSpPr/>
          <p:nvPr/>
        </p:nvSpPr>
        <p:spPr>
          <a:xfrm>
            <a:off x="2590486" y="2425699"/>
            <a:ext cx="5230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i="1" dirty="0" smtClean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sz="1600" b="1" baseline="-25000" dirty="0" smtClean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1 </a:t>
            </a:r>
            <a:r>
              <a:rPr lang="en-US" altLang="de-DE" sz="1600" b="1" dirty="0" smtClean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, </a:t>
            </a:r>
            <a:endParaRPr lang="en-US" altLang="de-DE" sz="1600" b="1" baseline="-25000" dirty="0">
              <a:solidFill>
                <a:srgbClr val="000000"/>
              </a:solidFill>
              <a:latin typeface="Symbol" pitchFamily="18" charset="2"/>
              <a:ea typeface="ＭＳ Ｐゴシック" charset="-128"/>
            </a:endParaRPr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0" y="4172003"/>
            <a:ext cx="146050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2961671" y="2440491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de-DE" sz="1600" b="1" i="1" kern="0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sz="1600" b="1" i="1" kern="0" baseline="-25000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2</a:t>
            </a:r>
            <a:endParaRPr lang="de-DE" sz="1600" kern="0" dirty="0">
              <a:solidFill>
                <a:sysClr val="windowText" lastClr="000000"/>
              </a:solidFill>
            </a:endParaRP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7116">
            <a:off x="1865793" y="2684854"/>
            <a:ext cx="959229" cy="513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hteck 18"/>
          <p:cNvSpPr/>
          <p:nvPr/>
        </p:nvSpPr>
        <p:spPr>
          <a:xfrm>
            <a:off x="1443327" y="5013800"/>
            <a:ext cx="888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i="1" dirty="0" smtClean="0"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b="1" baseline="-25000" dirty="0" smtClean="0">
                <a:ea typeface="ＭＳ Ｐゴシック" charset="-128"/>
              </a:rPr>
              <a:t>1</a:t>
            </a:r>
            <a:r>
              <a:rPr lang="en-US" altLang="de-DE" b="1" baseline="30000" dirty="0" smtClean="0">
                <a:ea typeface="ＭＳ Ｐゴシック" charset="-128"/>
              </a:rPr>
              <a:t>’</a:t>
            </a:r>
            <a:r>
              <a:rPr lang="en-US" altLang="de-DE" b="1" dirty="0" smtClean="0">
                <a:ea typeface="ＭＳ Ｐゴシック" charset="-128"/>
              </a:rPr>
              <a:t>, </a:t>
            </a:r>
            <a:r>
              <a:rPr lang="en-US" altLang="de-DE" b="1" i="1" spc="50" dirty="0" smtClean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b="1" cap="all" spc="50" baseline="-25000" dirty="0" smtClean="0">
                <a:solidFill>
                  <a:srgbClr val="000000"/>
                </a:solidFill>
                <a:latin typeface="Arial"/>
                <a:ea typeface="ＭＳ Ｐゴシック" charset="-128"/>
              </a:rPr>
              <a:t>2</a:t>
            </a:r>
            <a:r>
              <a:rPr lang="en-US" altLang="de-DE" b="1" cap="all" spc="50" baseline="30000" dirty="0" smtClean="0">
                <a:solidFill>
                  <a:srgbClr val="000000"/>
                </a:solidFill>
                <a:latin typeface="Arial"/>
                <a:ea typeface="ＭＳ Ｐゴシック" charset="-128"/>
              </a:rPr>
              <a:t>’</a:t>
            </a:r>
            <a:endParaRPr lang="de-DE" b="1" dirty="0"/>
          </a:p>
        </p:txBody>
      </p:sp>
      <p:sp>
        <p:nvSpPr>
          <p:cNvPr id="33" name="Rechteck 32"/>
          <p:cNvSpPr/>
          <p:nvPr/>
        </p:nvSpPr>
        <p:spPr>
          <a:xfrm>
            <a:off x="3316322" y="3987337"/>
            <a:ext cx="948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i="1" dirty="0" smtClean="0"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b="1" baseline="-25000" dirty="0" smtClean="0">
                <a:ea typeface="ＭＳ Ｐゴシック" charset="-128"/>
              </a:rPr>
              <a:t>1</a:t>
            </a:r>
            <a:r>
              <a:rPr lang="en-US" altLang="de-DE" b="1" baseline="30000" dirty="0" smtClean="0">
                <a:ea typeface="ＭＳ Ｐゴシック" charset="-128"/>
              </a:rPr>
              <a:t>”</a:t>
            </a:r>
            <a:r>
              <a:rPr lang="en-US" altLang="de-DE" b="1" dirty="0" smtClean="0">
                <a:ea typeface="ＭＳ Ｐゴシック" charset="-128"/>
              </a:rPr>
              <a:t>, </a:t>
            </a:r>
            <a:r>
              <a:rPr lang="en-US" altLang="de-DE" b="1" i="1" spc="50" dirty="0" smtClean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b="1" cap="all" spc="50" baseline="-25000" dirty="0" smtClean="0">
                <a:solidFill>
                  <a:srgbClr val="000000"/>
                </a:solidFill>
                <a:latin typeface="Arial"/>
                <a:ea typeface="ＭＳ Ｐゴシック" charset="-128"/>
              </a:rPr>
              <a:t>2</a:t>
            </a:r>
            <a:r>
              <a:rPr lang="en-US" altLang="de-DE" b="1" cap="all" spc="50" baseline="30000" dirty="0" smtClean="0">
                <a:solidFill>
                  <a:srgbClr val="000000"/>
                </a:solidFill>
                <a:latin typeface="Arial"/>
                <a:ea typeface="ＭＳ Ｐゴシック" charset="-128"/>
              </a:rPr>
              <a:t>”</a:t>
            </a:r>
            <a:endParaRPr lang="de-DE" b="1" dirty="0"/>
          </a:p>
        </p:txBody>
      </p:sp>
      <p:sp>
        <p:nvSpPr>
          <p:cNvPr id="34" name="Rechteck 33"/>
          <p:cNvSpPr/>
          <p:nvPr/>
        </p:nvSpPr>
        <p:spPr>
          <a:xfrm>
            <a:off x="3688808" y="2859017"/>
            <a:ext cx="888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i="1" dirty="0" smtClean="0"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b="1" baseline="-25000" dirty="0" smtClean="0">
                <a:ea typeface="ＭＳ Ｐゴシック" charset="-128"/>
              </a:rPr>
              <a:t>1</a:t>
            </a:r>
            <a:r>
              <a:rPr lang="en-US" altLang="de-DE" b="1" baseline="30000" dirty="0" smtClean="0">
                <a:ea typeface="ＭＳ Ｐゴシック" charset="-128"/>
              </a:rPr>
              <a:t>’</a:t>
            </a:r>
            <a:r>
              <a:rPr lang="en-US" altLang="de-DE" b="1" dirty="0" smtClean="0">
                <a:ea typeface="ＭＳ Ｐゴシック" charset="-128"/>
              </a:rPr>
              <a:t>, </a:t>
            </a:r>
            <a:r>
              <a:rPr lang="en-US" altLang="de-DE" b="1" i="1" spc="50" dirty="0" smtClean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b="1" cap="all" spc="50" baseline="-25000" dirty="0" smtClean="0">
                <a:solidFill>
                  <a:srgbClr val="000000"/>
                </a:solidFill>
                <a:latin typeface="Arial"/>
                <a:ea typeface="ＭＳ Ｐゴシック" charset="-128"/>
              </a:rPr>
              <a:t>2</a:t>
            </a:r>
            <a:r>
              <a:rPr lang="en-US" altLang="de-DE" b="1" cap="all" spc="50" baseline="30000" dirty="0" smtClean="0">
                <a:solidFill>
                  <a:srgbClr val="000000"/>
                </a:solidFill>
                <a:latin typeface="Arial"/>
                <a:ea typeface="ＭＳ Ｐゴシック" charset="-128"/>
              </a:rPr>
              <a:t>’</a:t>
            </a:r>
            <a:endParaRPr lang="de-DE" b="1" dirty="0"/>
          </a:p>
        </p:txBody>
      </p:sp>
      <p:sp>
        <p:nvSpPr>
          <p:cNvPr id="35" name="Rechteck 34"/>
          <p:cNvSpPr/>
          <p:nvPr/>
        </p:nvSpPr>
        <p:spPr>
          <a:xfrm>
            <a:off x="6253866" y="2848195"/>
            <a:ext cx="948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i="1" dirty="0" smtClean="0"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b="1" baseline="-25000" dirty="0" smtClean="0">
                <a:ea typeface="ＭＳ Ｐゴシック" charset="-128"/>
              </a:rPr>
              <a:t>1</a:t>
            </a:r>
            <a:r>
              <a:rPr lang="en-US" altLang="de-DE" b="1" baseline="30000" dirty="0" smtClean="0">
                <a:ea typeface="ＭＳ Ｐゴシック" charset="-128"/>
              </a:rPr>
              <a:t>”</a:t>
            </a:r>
            <a:r>
              <a:rPr lang="en-US" altLang="de-DE" b="1" dirty="0" smtClean="0">
                <a:ea typeface="ＭＳ Ｐゴシック" charset="-128"/>
              </a:rPr>
              <a:t>, </a:t>
            </a:r>
            <a:r>
              <a:rPr lang="en-US" altLang="de-DE" b="1" i="1" spc="50" dirty="0" smtClean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b="1" cap="all" spc="50" baseline="-25000" dirty="0" smtClean="0">
                <a:solidFill>
                  <a:srgbClr val="000000"/>
                </a:solidFill>
                <a:latin typeface="Arial"/>
                <a:ea typeface="ＭＳ Ｐゴシック" charset="-128"/>
              </a:rPr>
              <a:t>2</a:t>
            </a:r>
            <a:r>
              <a:rPr lang="en-US" altLang="de-DE" b="1" cap="all" spc="50" baseline="30000" dirty="0" smtClean="0">
                <a:solidFill>
                  <a:srgbClr val="000000"/>
                </a:solidFill>
                <a:latin typeface="Arial"/>
                <a:ea typeface="ＭＳ Ｐゴシック" charset="-128"/>
              </a:rPr>
              <a:t>”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96878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3205" y="768705"/>
            <a:ext cx="8695857" cy="497205"/>
          </a:xfrm>
        </p:spPr>
        <p:txBody>
          <a:bodyPr/>
          <a:lstStyle/>
          <a:p>
            <a:r>
              <a:rPr lang="de-DE" dirty="0" smtClean="0"/>
              <a:t>Budgetbeschränkung – preisänderung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1547813" y="1785938"/>
            <a:ext cx="0" cy="37623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547813" y="5548313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2276475" y="3819525"/>
            <a:ext cx="215900" cy="2159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2312988" y="5484813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1476375" y="3868738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1541463" y="2289175"/>
            <a:ext cx="1703387" cy="32607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59" y="7145987"/>
            <a:ext cx="688908" cy="743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hteck 13"/>
          <p:cNvSpPr/>
          <p:nvPr/>
        </p:nvSpPr>
        <p:spPr>
          <a:xfrm>
            <a:off x="1166905" y="178593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129524" y="3767824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w</a:t>
            </a:r>
            <a:r>
              <a:rPr kumimoji="0" lang="en-US" altLang="de-DE" sz="16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195826" y="5549900"/>
            <a:ext cx="39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i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w</a:t>
            </a:r>
            <a:r>
              <a:rPr lang="en-US" altLang="de-DE" sz="1600" b="1" baseline="-25000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1</a:t>
            </a:r>
          </a:p>
        </p:txBody>
      </p:sp>
      <p:sp>
        <p:nvSpPr>
          <p:cNvPr id="17" name="Rechteck 16"/>
          <p:cNvSpPr/>
          <p:nvPr/>
        </p:nvSpPr>
        <p:spPr>
          <a:xfrm>
            <a:off x="5745993" y="55499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</a:p>
        </p:txBody>
      </p:sp>
      <p:graphicFrame>
        <p:nvGraphicFramePr>
          <p:cNvPr id="18" name="Objek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9494274"/>
              </p:ext>
            </p:extLst>
          </p:nvPr>
        </p:nvGraphicFramePr>
        <p:xfrm>
          <a:off x="1888177" y="2458151"/>
          <a:ext cx="3004458" cy="285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3" name="Formel" r:id="rId4" imgW="4086113" imgH="400010" progId="Equation.3">
                  <p:embed/>
                </p:oleObj>
              </mc:Choice>
              <mc:Fallback>
                <p:oleObj name="Formel" r:id="rId4" imgW="4086113" imgH="40001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8177" y="2458151"/>
                        <a:ext cx="3004458" cy="2850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13" y="4566474"/>
            <a:ext cx="3016333" cy="336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547813" y="3286125"/>
            <a:ext cx="2952750" cy="2262188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476500" y="1462772"/>
            <a:ext cx="42330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DIE AUSSTATTUNG LIEGT IMMER AUF DER BUDGETGERADEN.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3244850" y="3352325"/>
            <a:ext cx="4488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PREISÄNDERUNGEN SIND DAHER IMMER DREHUNGEN DER BUDGETGERADEN IM AUSSTATTUNGSPUNKT.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H="1">
            <a:off x="1541463" y="3933825"/>
            <a:ext cx="8366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6" name="Line 6"/>
          <p:cNvSpPr>
            <a:spLocks noChangeShapeType="1"/>
          </p:cNvSpPr>
          <p:nvPr/>
        </p:nvSpPr>
        <p:spPr bwMode="auto">
          <a:xfrm>
            <a:off x="2378075" y="3933825"/>
            <a:ext cx="0" cy="160178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551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1239205"/>
            <a:ext cx="8695857" cy="497205"/>
          </a:xfrm>
        </p:spPr>
        <p:txBody>
          <a:bodyPr/>
          <a:lstStyle/>
          <a:p>
            <a:r>
              <a:rPr lang="de-DE" dirty="0" smtClean="0"/>
              <a:t>Budgetbeschränkung und nettonachfrage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budgetbeschränkung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Kann umformuliert werden zu</a:t>
            </a:r>
          </a:p>
          <a:p>
            <a:pPr>
              <a:lnSpc>
                <a:spcPct val="150000"/>
              </a:lnSpc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bedeutet, dass die summe der nettonachfragen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konsumentin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gleich null sein muss.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895139"/>
              </p:ext>
            </p:extLst>
          </p:nvPr>
        </p:nvGraphicFramePr>
        <p:xfrm>
          <a:off x="2231912" y="2931090"/>
          <a:ext cx="3717952" cy="273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6" name="Formel" r:id="rId3" imgW="4086113" imgH="400010" progId="Equation.3">
                  <p:embed/>
                </p:oleObj>
              </mc:Choice>
              <mc:Fallback>
                <p:oleObj name="Formel" r:id="rId3" imgW="4086113" imgH="40001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1912" y="2931090"/>
                        <a:ext cx="3717952" cy="2731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565561"/>
              </p:ext>
            </p:extLst>
          </p:nvPr>
        </p:nvGraphicFramePr>
        <p:xfrm>
          <a:off x="2217194" y="4171168"/>
          <a:ext cx="3920560" cy="302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" name="Formel" r:id="rId5" imgW="4619692" imgH="400010" progId="Equation.3">
                  <p:embed/>
                </p:oleObj>
              </mc:Choice>
              <mc:Fallback>
                <p:oleObj name="Formel" r:id="rId5" imgW="4619692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7194" y="4171168"/>
                        <a:ext cx="3920560" cy="3029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884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Nettonachfragen – </a:t>
            </a:r>
            <a:r>
              <a:rPr lang="de-DE" dirty="0" err="1" smtClean="0"/>
              <a:t>beispiel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7691" y="2029217"/>
            <a:ext cx="7858173" cy="4168384"/>
          </a:xfrm>
        </p:spPr>
        <p:txBody>
          <a:bodyPr/>
          <a:lstStyle/>
          <a:p>
            <a:pPr defTabSz="912813">
              <a:lnSpc>
                <a:spcPct val="150000"/>
              </a:lnSpc>
            </a:pP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angenommen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                                      und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=2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,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=3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 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dann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lautet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budgetbeschränkung</a:t>
            </a:r>
            <a:endParaRPr lang="en-US" altLang="de-DE" sz="1600" b="0" dirty="0" smtClean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defTabSz="912813">
              <a:lnSpc>
                <a:spcPct val="150000"/>
              </a:lnSpc>
            </a:pPr>
            <a:endParaRPr lang="en-US" altLang="de-DE" sz="1600" b="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defTabSz="912813">
              <a:lnSpc>
                <a:spcPct val="150000"/>
              </a:lnSpc>
            </a:pP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Wenn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nachfragen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konsumentin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x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*,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x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*) = (7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, 4)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sind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,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dann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werden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  3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Einheiten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von Gut 1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gegen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2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einheiten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von gut 2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getauscht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 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nettonachfragen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sind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dann</a:t>
            </a:r>
            <a:endParaRPr lang="en-US" altLang="de-DE" sz="1600" b="0" dirty="0" smtClean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defTabSz="912813">
              <a:lnSpc>
                <a:spcPct val="150000"/>
              </a:lnSpc>
            </a:pP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	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x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*- </a:t>
            </a:r>
            <a:r>
              <a:rPr lang="en-US" altLang="de-DE" sz="1600" b="0" i="1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w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=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7 – 10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= -3 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	und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/>
            </a:r>
            <a:br>
              <a:rPr lang="en-US" altLang="de-DE" sz="1600" b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</a:b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	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x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*- </a:t>
            </a:r>
            <a:r>
              <a:rPr lang="en-US" altLang="de-DE" sz="1600" b="0" i="1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w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= 4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–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 = +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 	und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somit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gilt</a:t>
            </a:r>
            <a:b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</a:b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			2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x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(-3) + 3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x2 = 0.</a:t>
            </a:r>
            <a:endParaRPr lang="en-US" altLang="de-DE" sz="1600" b="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7002079"/>
              </p:ext>
            </p:extLst>
          </p:nvPr>
        </p:nvGraphicFramePr>
        <p:xfrm>
          <a:off x="2761420" y="2084852"/>
          <a:ext cx="1923802" cy="308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1" name="Formel" r:id="rId3" imgW="2543108" imgH="400010" progId="Equation.3">
                  <p:embed/>
                </p:oleObj>
              </mc:Choice>
              <mc:Fallback>
                <p:oleObj name="Formel" r:id="rId3" imgW="2543108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1420" y="2084852"/>
                        <a:ext cx="1923802" cy="3087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2428095"/>
              </p:ext>
            </p:extLst>
          </p:nvPr>
        </p:nvGraphicFramePr>
        <p:xfrm>
          <a:off x="2360436" y="3028506"/>
          <a:ext cx="3823855" cy="276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2" name="Formel" r:id="rId5" imgW="4943497" imgH="400010" progId="Equation.3">
                  <p:embed/>
                </p:oleObj>
              </mc:Choice>
              <mc:Fallback>
                <p:oleObj name="Formel" r:id="rId5" imgW="4943497" imgH="40001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0436" y="3028506"/>
                        <a:ext cx="3823855" cy="2769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929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940</Words>
  <Application>Microsoft Office PowerPoint</Application>
  <PresentationFormat>A4-Papier (210x297 mm)</PresentationFormat>
  <Paragraphs>171</Paragraphs>
  <Slides>17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4" baseType="lpstr">
      <vt:lpstr>Symbol</vt:lpstr>
      <vt:lpstr>Arial</vt:lpstr>
      <vt:lpstr>Wingdings 3</vt:lpstr>
      <vt:lpstr>ＭＳ Ｐゴシック</vt:lpstr>
      <vt:lpstr>Times New Roman</vt:lpstr>
      <vt:lpstr>2015_deGruyter_ppt_screen_template_Arial</vt:lpstr>
      <vt:lpstr>Formel</vt:lpstr>
      <vt:lpstr>9. Kapitel</vt:lpstr>
      <vt:lpstr>Kaufen und verkaufen</vt:lpstr>
      <vt:lpstr>anfangsausstattung</vt:lpstr>
      <vt:lpstr>budgetbeschränkung</vt:lpstr>
      <vt:lpstr>Budgetbeschränkung – preisänderung </vt:lpstr>
      <vt:lpstr>änderung der anfangsausstattung</vt:lpstr>
      <vt:lpstr>Budgetbeschränkung – preisänderung </vt:lpstr>
      <vt:lpstr>Budgetbeschränkung und nettonachfrage</vt:lpstr>
      <vt:lpstr>Nettonachfragen – beispiel </vt:lpstr>
      <vt:lpstr>Nettonachfragen - grafisch</vt:lpstr>
      <vt:lpstr>Nettonachfragen. preisänderung - grafisch</vt:lpstr>
      <vt:lpstr> Nettonachfragen – kein tausch </vt:lpstr>
      <vt:lpstr>PREIS-KONSUMKURVE UND NETTONACHFRAGEN</vt:lpstr>
      <vt:lpstr>ARBEITSANGEBOT</vt:lpstr>
      <vt:lpstr>Arbeitsangebot – grafisch </vt:lpstr>
      <vt:lpstr>DIE SLUTSKY-GLEICHUNG NOCH EINMAL </vt:lpstr>
      <vt:lpstr>Die slutsky-zerlegung – grafisch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2016-08-16T14:45:33Z</dcterms:modified>
</cp:coreProperties>
</file>